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90" r:id="rId3"/>
    <p:sldId id="321" r:id="rId4"/>
    <p:sldId id="724" r:id="rId5"/>
    <p:sldId id="743" r:id="rId6"/>
    <p:sldId id="746" r:id="rId7"/>
    <p:sldId id="748" r:id="rId8"/>
    <p:sldId id="4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ACC34D-EC25-550F-525F-4FD681BFEF32}" name="Natalie Sims" initials="NS" userId="S::SimsNa@rsc.org::8ebb1633-7dce-4750-80e9-2d12509db1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972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Sims" userId="8ebb1633-7dce-4750-80e9-2d12509db160" providerId="ADAL" clId="{119F9123-AB8E-40F2-BC75-933C034FA8BD}"/>
    <pc:docChg chg="modSld">
      <pc:chgData name="Natalie Sims" userId="8ebb1633-7dce-4750-80e9-2d12509db160" providerId="ADAL" clId="{119F9123-AB8E-40F2-BC75-933C034FA8BD}" dt="2024-12-03T09:30:12.834" v="5" actId="5793"/>
      <pc:docMkLst>
        <pc:docMk/>
      </pc:docMkLst>
      <pc:sldChg chg="modNotesTx">
        <pc:chgData name="Natalie Sims" userId="8ebb1633-7dce-4750-80e9-2d12509db160" providerId="ADAL" clId="{119F9123-AB8E-40F2-BC75-933C034FA8BD}" dt="2024-12-03T09:30:12.834" v="5" actId="5793"/>
        <pc:sldMkLst>
          <pc:docMk/>
          <pc:sldMk cId="3197971210" sldId="743"/>
        </pc:sldMkLst>
      </pc:sldChg>
      <pc:sldChg chg="modNotesTx">
        <pc:chgData name="Natalie Sims" userId="8ebb1633-7dce-4750-80e9-2d12509db160" providerId="ADAL" clId="{119F9123-AB8E-40F2-BC75-933C034FA8BD}" dt="2024-12-03T09:29:41.807" v="2" actId="20577"/>
        <pc:sldMkLst>
          <pc:docMk/>
          <pc:sldMk cId="4078712065" sldId="746"/>
        </pc:sldMkLst>
      </pc:sldChg>
      <pc:sldChg chg="modNotesTx">
        <pc:chgData name="Natalie Sims" userId="8ebb1633-7dce-4750-80e9-2d12509db160" providerId="ADAL" clId="{119F9123-AB8E-40F2-BC75-933C034FA8BD}" dt="2024-12-03T09:30:05.687" v="4" actId="20577"/>
        <pc:sldMkLst>
          <pc:docMk/>
          <pc:sldMk cId="388460442" sldId="74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0A309-7185-4689-9FF1-7A84C5AC606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F9CD92-B22C-4015-9C5D-C625258C1C04}">
      <dgm:prSet phldrT="[Text]" custT="1"/>
      <dgm:spPr/>
      <dgm:t>
        <a:bodyPr/>
        <a:lstStyle/>
        <a:p>
          <a:r>
            <a:rPr lang="en-GB" sz="2800" dirty="0"/>
            <a:t>Prof. Barbara </a:t>
          </a:r>
          <a:r>
            <a:rPr lang="en-GB" sz="2800" dirty="0" err="1"/>
            <a:t>Kasprzyk-Horden</a:t>
          </a:r>
          <a:endParaRPr lang="en-GB" sz="2800" dirty="0"/>
        </a:p>
      </dgm:t>
    </dgm:pt>
    <dgm:pt modelId="{D3105642-542B-41C4-A83F-797BD106A724}" type="parTrans" cxnId="{155D1149-60F3-4B75-82B4-EFF000548C1E}">
      <dgm:prSet/>
      <dgm:spPr/>
      <dgm:t>
        <a:bodyPr/>
        <a:lstStyle/>
        <a:p>
          <a:endParaRPr lang="en-GB"/>
        </a:p>
      </dgm:t>
    </dgm:pt>
    <dgm:pt modelId="{8723C806-7300-442F-8435-CC28DB0FE5E7}" type="sibTrans" cxnId="{155D1149-60F3-4B75-82B4-EFF000548C1E}">
      <dgm:prSet/>
      <dgm:spPr/>
      <dgm:t>
        <a:bodyPr/>
        <a:lstStyle/>
        <a:p>
          <a:endParaRPr lang="en-GB"/>
        </a:p>
      </dgm:t>
    </dgm:pt>
    <dgm:pt modelId="{5DD89680-817B-4519-9701-77549BD9D508}">
      <dgm:prSet phldrT="[Text]" custT="1"/>
      <dgm:spPr/>
      <dgm:t>
        <a:bodyPr/>
        <a:lstStyle/>
        <a:p>
          <a:r>
            <a:rPr lang="en-GB" sz="2800" dirty="0"/>
            <a:t>Prof. Tamara Galloway</a:t>
          </a:r>
        </a:p>
      </dgm:t>
    </dgm:pt>
    <dgm:pt modelId="{DA2B87A1-2F47-4C35-BA72-2B842180F4E9}" type="parTrans" cxnId="{EC36898A-48D3-49EA-BCBC-4CDC13690E89}">
      <dgm:prSet/>
      <dgm:spPr/>
      <dgm:t>
        <a:bodyPr/>
        <a:lstStyle/>
        <a:p>
          <a:endParaRPr lang="en-GB"/>
        </a:p>
      </dgm:t>
    </dgm:pt>
    <dgm:pt modelId="{80CBA3D9-205B-44EA-B293-2811FD6EDE3F}" type="sibTrans" cxnId="{EC36898A-48D3-49EA-BCBC-4CDC13690E89}">
      <dgm:prSet/>
      <dgm:spPr/>
      <dgm:t>
        <a:bodyPr/>
        <a:lstStyle/>
        <a:p>
          <a:endParaRPr lang="en-GB"/>
        </a:p>
      </dgm:t>
    </dgm:pt>
    <dgm:pt modelId="{F0BAB952-C58B-4110-AAE0-87F8C180507A}">
      <dgm:prSet phldrT="[Text]" custT="1"/>
      <dgm:spPr/>
      <dgm:t>
        <a:bodyPr/>
        <a:lstStyle/>
        <a:p>
          <a:r>
            <a:rPr lang="en-GB" sz="2800" dirty="0" err="1"/>
            <a:t>Dr.</a:t>
          </a:r>
          <a:r>
            <a:rPr lang="en-GB" sz="2800" dirty="0"/>
            <a:t> Leon Barron</a:t>
          </a:r>
        </a:p>
      </dgm:t>
    </dgm:pt>
    <dgm:pt modelId="{7F7E9FF5-71F2-4AF2-83E6-6DEAB6F56FAF}" type="sibTrans" cxnId="{FFB6D88F-585F-4B66-B3E9-AEDBDE233480}">
      <dgm:prSet/>
      <dgm:spPr/>
      <dgm:t>
        <a:bodyPr/>
        <a:lstStyle/>
        <a:p>
          <a:endParaRPr lang="en-GB"/>
        </a:p>
      </dgm:t>
    </dgm:pt>
    <dgm:pt modelId="{9745CF1C-2330-46EE-AC7E-5D22C446708B}" type="parTrans" cxnId="{FFB6D88F-585F-4B66-B3E9-AEDBDE233480}">
      <dgm:prSet/>
      <dgm:spPr/>
      <dgm:t>
        <a:bodyPr/>
        <a:lstStyle/>
        <a:p>
          <a:endParaRPr lang="en-GB"/>
        </a:p>
      </dgm:t>
    </dgm:pt>
    <dgm:pt modelId="{1D8A0CE0-0EF2-40A9-9A8D-BC476896CB03}" type="pres">
      <dgm:prSet presAssocID="{2E10A309-7185-4689-9FF1-7A84C5AC6067}" presName="Name0" presStyleCnt="0">
        <dgm:presLayoutVars>
          <dgm:dir/>
          <dgm:resizeHandles val="exact"/>
        </dgm:presLayoutVars>
      </dgm:prSet>
      <dgm:spPr/>
    </dgm:pt>
    <dgm:pt modelId="{7530CC67-5484-4330-8CBE-359929834786}" type="pres">
      <dgm:prSet presAssocID="{62F9CD92-B22C-4015-9C5D-C625258C1C04}" presName="composite" presStyleCnt="0"/>
      <dgm:spPr/>
    </dgm:pt>
    <dgm:pt modelId="{CAC89E61-55F5-4EFB-AA0C-4232218CE8BA}" type="pres">
      <dgm:prSet presAssocID="{62F9CD92-B22C-4015-9C5D-C625258C1C04}" presName="rect1" presStyleLbl="trAlignAcc1" presStyleIdx="0" presStyleCnt="3">
        <dgm:presLayoutVars>
          <dgm:bulletEnabled val="1"/>
        </dgm:presLayoutVars>
      </dgm:prSet>
      <dgm:spPr/>
    </dgm:pt>
    <dgm:pt modelId="{C6059144-F038-4393-A924-F85502D836BC}" type="pres">
      <dgm:prSet presAssocID="{62F9CD92-B22C-4015-9C5D-C625258C1C0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8CC636-B4F2-43E2-87FA-A63B6A30A92E}" type="pres">
      <dgm:prSet presAssocID="{8723C806-7300-442F-8435-CC28DB0FE5E7}" presName="sibTrans" presStyleCnt="0"/>
      <dgm:spPr/>
    </dgm:pt>
    <dgm:pt modelId="{BDFE53AE-07D2-42AE-8134-99A635ACCA01}" type="pres">
      <dgm:prSet presAssocID="{F0BAB952-C58B-4110-AAE0-87F8C180507A}" presName="composite" presStyleCnt="0"/>
      <dgm:spPr/>
    </dgm:pt>
    <dgm:pt modelId="{3D9584FE-3030-4024-B3AE-708CE1405EC1}" type="pres">
      <dgm:prSet presAssocID="{F0BAB952-C58B-4110-AAE0-87F8C180507A}" presName="rect1" presStyleLbl="trAlignAcc1" presStyleIdx="1" presStyleCnt="3">
        <dgm:presLayoutVars>
          <dgm:bulletEnabled val="1"/>
        </dgm:presLayoutVars>
      </dgm:prSet>
      <dgm:spPr/>
    </dgm:pt>
    <dgm:pt modelId="{509BD230-ED07-4AA9-BF24-2951FBD98A2E}" type="pres">
      <dgm:prSet presAssocID="{F0BAB952-C58B-4110-AAE0-87F8C180507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87F3E33-4B15-4592-9060-72A1A394AE53}" type="pres">
      <dgm:prSet presAssocID="{7F7E9FF5-71F2-4AF2-83E6-6DEAB6F56FAF}" presName="sibTrans" presStyleCnt="0"/>
      <dgm:spPr/>
    </dgm:pt>
    <dgm:pt modelId="{34BDFADA-83AD-4F85-80D8-EA42829D78F8}" type="pres">
      <dgm:prSet presAssocID="{5DD89680-817B-4519-9701-77549BD9D508}" presName="composite" presStyleCnt="0"/>
      <dgm:spPr/>
    </dgm:pt>
    <dgm:pt modelId="{E06F881E-2333-4037-B1F3-7C91B67FB616}" type="pres">
      <dgm:prSet presAssocID="{5DD89680-817B-4519-9701-77549BD9D508}" presName="rect1" presStyleLbl="trAlignAcc1" presStyleIdx="2" presStyleCnt="3">
        <dgm:presLayoutVars>
          <dgm:bulletEnabled val="1"/>
        </dgm:presLayoutVars>
      </dgm:prSet>
      <dgm:spPr/>
    </dgm:pt>
    <dgm:pt modelId="{7FED1816-1D5D-490C-8B7C-61F38F242A4D}" type="pres">
      <dgm:prSet presAssocID="{5DD89680-817B-4519-9701-77549BD9D508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A144C07-E915-441F-B452-7265C56F85D3}" type="presOf" srcId="{5DD89680-817B-4519-9701-77549BD9D508}" destId="{E06F881E-2333-4037-B1F3-7C91B67FB616}" srcOrd="0" destOrd="0" presId="urn:microsoft.com/office/officeart/2008/layout/PictureStrips"/>
    <dgm:cxn modelId="{F396842B-497F-46FD-A8CD-7421663DC5E5}" type="presOf" srcId="{62F9CD92-B22C-4015-9C5D-C625258C1C04}" destId="{CAC89E61-55F5-4EFB-AA0C-4232218CE8BA}" srcOrd="0" destOrd="0" presId="urn:microsoft.com/office/officeart/2008/layout/PictureStrips"/>
    <dgm:cxn modelId="{845BDF36-83A4-4FF8-875E-F413939DA8D3}" type="presOf" srcId="{2E10A309-7185-4689-9FF1-7A84C5AC6067}" destId="{1D8A0CE0-0EF2-40A9-9A8D-BC476896CB03}" srcOrd="0" destOrd="0" presId="urn:microsoft.com/office/officeart/2008/layout/PictureStrips"/>
    <dgm:cxn modelId="{155D1149-60F3-4B75-82B4-EFF000548C1E}" srcId="{2E10A309-7185-4689-9FF1-7A84C5AC6067}" destId="{62F9CD92-B22C-4015-9C5D-C625258C1C04}" srcOrd="0" destOrd="0" parTransId="{D3105642-542B-41C4-A83F-797BD106A724}" sibTransId="{8723C806-7300-442F-8435-CC28DB0FE5E7}"/>
    <dgm:cxn modelId="{EC36898A-48D3-49EA-BCBC-4CDC13690E89}" srcId="{2E10A309-7185-4689-9FF1-7A84C5AC6067}" destId="{5DD89680-817B-4519-9701-77549BD9D508}" srcOrd="2" destOrd="0" parTransId="{DA2B87A1-2F47-4C35-BA72-2B842180F4E9}" sibTransId="{80CBA3D9-205B-44EA-B293-2811FD6EDE3F}"/>
    <dgm:cxn modelId="{FFB6D88F-585F-4B66-B3E9-AEDBDE233480}" srcId="{2E10A309-7185-4689-9FF1-7A84C5AC6067}" destId="{F0BAB952-C58B-4110-AAE0-87F8C180507A}" srcOrd="1" destOrd="0" parTransId="{9745CF1C-2330-46EE-AC7E-5D22C446708B}" sibTransId="{7F7E9FF5-71F2-4AF2-83E6-6DEAB6F56FAF}"/>
    <dgm:cxn modelId="{B07F19AB-2211-4B8F-B787-C9B86BE08FA0}" type="presOf" srcId="{F0BAB952-C58B-4110-AAE0-87F8C180507A}" destId="{3D9584FE-3030-4024-B3AE-708CE1405EC1}" srcOrd="0" destOrd="0" presId="urn:microsoft.com/office/officeart/2008/layout/PictureStrips"/>
    <dgm:cxn modelId="{F7E1D02C-FB84-4E95-B1E7-7C6AAF762433}" type="presParOf" srcId="{1D8A0CE0-0EF2-40A9-9A8D-BC476896CB03}" destId="{7530CC67-5484-4330-8CBE-359929834786}" srcOrd="0" destOrd="0" presId="urn:microsoft.com/office/officeart/2008/layout/PictureStrips"/>
    <dgm:cxn modelId="{1B2C0DC8-A8B2-464F-A0B0-0CA74D57E23C}" type="presParOf" srcId="{7530CC67-5484-4330-8CBE-359929834786}" destId="{CAC89E61-55F5-4EFB-AA0C-4232218CE8BA}" srcOrd="0" destOrd="0" presId="urn:microsoft.com/office/officeart/2008/layout/PictureStrips"/>
    <dgm:cxn modelId="{B7C03A01-B44C-4E19-B095-0BA5D9D3FAAD}" type="presParOf" srcId="{7530CC67-5484-4330-8CBE-359929834786}" destId="{C6059144-F038-4393-A924-F85502D836BC}" srcOrd="1" destOrd="0" presId="urn:microsoft.com/office/officeart/2008/layout/PictureStrips"/>
    <dgm:cxn modelId="{BCD8112A-BBDC-4376-9F73-3663BC862448}" type="presParOf" srcId="{1D8A0CE0-0EF2-40A9-9A8D-BC476896CB03}" destId="{A18CC636-B4F2-43E2-87FA-A63B6A30A92E}" srcOrd="1" destOrd="0" presId="urn:microsoft.com/office/officeart/2008/layout/PictureStrips"/>
    <dgm:cxn modelId="{38FF861E-530B-41B9-B107-4C1488D87C1B}" type="presParOf" srcId="{1D8A0CE0-0EF2-40A9-9A8D-BC476896CB03}" destId="{BDFE53AE-07D2-42AE-8134-99A635ACCA01}" srcOrd="2" destOrd="0" presId="urn:microsoft.com/office/officeart/2008/layout/PictureStrips"/>
    <dgm:cxn modelId="{178D883B-049E-4A9C-A3F0-FB1A6515F1A8}" type="presParOf" srcId="{BDFE53AE-07D2-42AE-8134-99A635ACCA01}" destId="{3D9584FE-3030-4024-B3AE-708CE1405EC1}" srcOrd="0" destOrd="0" presId="urn:microsoft.com/office/officeart/2008/layout/PictureStrips"/>
    <dgm:cxn modelId="{AE3E0D1B-869D-46FE-8554-75ABE493503E}" type="presParOf" srcId="{BDFE53AE-07D2-42AE-8134-99A635ACCA01}" destId="{509BD230-ED07-4AA9-BF24-2951FBD98A2E}" srcOrd="1" destOrd="0" presId="urn:microsoft.com/office/officeart/2008/layout/PictureStrips"/>
    <dgm:cxn modelId="{CC83EFEF-BD49-48D8-8AF0-3474B729F7D3}" type="presParOf" srcId="{1D8A0CE0-0EF2-40A9-9A8D-BC476896CB03}" destId="{487F3E33-4B15-4592-9060-72A1A394AE53}" srcOrd="3" destOrd="0" presId="urn:microsoft.com/office/officeart/2008/layout/PictureStrips"/>
    <dgm:cxn modelId="{736973E1-A508-4816-AF8B-9798AD872693}" type="presParOf" srcId="{1D8A0CE0-0EF2-40A9-9A8D-BC476896CB03}" destId="{34BDFADA-83AD-4F85-80D8-EA42829D78F8}" srcOrd="4" destOrd="0" presId="urn:microsoft.com/office/officeart/2008/layout/PictureStrips"/>
    <dgm:cxn modelId="{2A338794-3659-45F6-A714-040E2CB5E0E0}" type="presParOf" srcId="{34BDFADA-83AD-4F85-80D8-EA42829D78F8}" destId="{E06F881E-2333-4037-B1F3-7C91B67FB616}" srcOrd="0" destOrd="0" presId="urn:microsoft.com/office/officeart/2008/layout/PictureStrips"/>
    <dgm:cxn modelId="{DEC759A8-055C-4B6E-ABF7-C2496C301930}" type="presParOf" srcId="{34BDFADA-83AD-4F85-80D8-EA42829D78F8}" destId="{7FED1816-1D5D-490C-8B7C-61F38F242A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89E61-55F5-4EFB-AA0C-4232218CE8BA}">
      <dsp:nvSpPr>
        <dsp:cNvPr id="0" name=""/>
        <dsp:cNvSpPr/>
      </dsp:nvSpPr>
      <dsp:spPr>
        <a:xfrm>
          <a:off x="217098" y="645583"/>
          <a:ext cx="5140925" cy="16065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6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Prof. Barbara </a:t>
          </a:r>
          <a:r>
            <a:rPr lang="en-GB" sz="2800" kern="1200" dirty="0" err="1"/>
            <a:t>Kasprzyk-Horden</a:t>
          </a:r>
          <a:endParaRPr lang="en-GB" sz="2800" kern="1200" dirty="0"/>
        </a:p>
      </dsp:txBody>
      <dsp:txXfrm>
        <a:off x="217098" y="645583"/>
        <a:ext cx="5140925" cy="1606539"/>
      </dsp:txXfrm>
    </dsp:sp>
    <dsp:sp modelId="{C6059144-F038-4393-A924-F85502D836BC}">
      <dsp:nvSpPr>
        <dsp:cNvPr id="0" name=""/>
        <dsp:cNvSpPr/>
      </dsp:nvSpPr>
      <dsp:spPr>
        <a:xfrm>
          <a:off x="2893" y="413527"/>
          <a:ext cx="1124577" cy="1686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584FE-3030-4024-B3AE-708CE1405EC1}">
      <dsp:nvSpPr>
        <dsp:cNvPr id="0" name=""/>
        <dsp:cNvSpPr/>
      </dsp:nvSpPr>
      <dsp:spPr>
        <a:xfrm>
          <a:off x="5801597" y="645583"/>
          <a:ext cx="5140925" cy="16065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6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Dr.</a:t>
          </a:r>
          <a:r>
            <a:rPr lang="en-GB" sz="2800" kern="1200" dirty="0"/>
            <a:t> Leon Barron</a:t>
          </a:r>
        </a:p>
      </dsp:txBody>
      <dsp:txXfrm>
        <a:off x="5801597" y="645583"/>
        <a:ext cx="5140925" cy="1606539"/>
      </dsp:txXfrm>
    </dsp:sp>
    <dsp:sp modelId="{509BD230-ED07-4AA9-BF24-2951FBD98A2E}">
      <dsp:nvSpPr>
        <dsp:cNvPr id="0" name=""/>
        <dsp:cNvSpPr/>
      </dsp:nvSpPr>
      <dsp:spPr>
        <a:xfrm>
          <a:off x="5587392" y="413527"/>
          <a:ext cx="1124577" cy="16868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F881E-2333-4037-B1F3-7C91B67FB616}">
      <dsp:nvSpPr>
        <dsp:cNvPr id="0" name=""/>
        <dsp:cNvSpPr/>
      </dsp:nvSpPr>
      <dsp:spPr>
        <a:xfrm>
          <a:off x="3009348" y="2668037"/>
          <a:ext cx="5140925" cy="16065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62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Prof. Tamara Galloway</a:t>
          </a:r>
        </a:p>
      </dsp:txBody>
      <dsp:txXfrm>
        <a:off x="3009348" y="2668037"/>
        <a:ext cx="5140925" cy="1606539"/>
      </dsp:txXfrm>
    </dsp:sp>
    <dsp:sp modelId="{7FED1816-1D5D-490C-8B7C-61F38F242A4D}">
      <dsp:nvSpPr>
        <dsp:cNvPr id="0" name=""/>
        <dsp:cNvSpPr/>
      </dsp:nvSpPr>
      <dsp:spPr>
        <a:xfrm>
          <a:off x="2795142" y="2435981"/>
          <a:ext cx="1124577" cy="1686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0DB84-F873-4414-B3F3-7727B34985C6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42F9-5AD0-433C-A9EB-6BD00E7AF1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0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32B7F-5DDE-2249-94F1-C98945D46A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7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342F9-5AD0-433C-A9EB-6BD00E7AF1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1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Light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7BCD343E-6206-FE45-97EE-0AE253ED36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C114FF06-A998-E44D-9A84-3C03B63E92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2609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F1D4AB2B-C328-4440-8BB8-24FA7D155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E307A8-8113-EB47-B157-15DE53B40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63A29-44FB-D448-BB1D-4B0CB24895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AD2-EB6A-4BC5-BC4B-D0E8D12170FA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8406-AC0D-4B8D-BC24-68E3CF2D0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5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79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79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F0B85-EA38-D543-A9E7-81E2FCA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E81742-75C4-BB4A-8723-2F34463C7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53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4546E6-46B6-D44C-83AB-EBBCA8E6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257279-B9EF-A045-8EDC-DA61A6960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4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79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79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F0B85-EA38-D543-A9E7-81E2FCA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E81742-75C4-BB4A-8723-2F34463C7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2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F0B85-EA38-D543-A9E7-81E2FCA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E81742-75C4-BB4A-8723-2F34463C7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F17D6B-3660-6243-A16E-99AF1195E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3" y="1825625"/>
            <a:ext cx="5181597" cy="3692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025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_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80485"/>
            <a:ext cx="3382926" cy="48376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7E81742-75C4-BB4A-8723-2F34463C7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29B85AA-20D7-534E-B4DC-A0FF68BBCE4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80614" y="680485"/>
            <a:ext cx="6973186" cy="483766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39274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E18289-5FD2-4C4A-A9D5-B622C4B9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794E6E-B9B1-0748-82AD-41B05F527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DC049574-F75B-C04C-BFCD-E2F92B16AFD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500063"/>
            <a:ext cx="10515600" cy="487997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3944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58927C-F442-974F-B903-89BC261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C98986-4A0D-1446-9BAF-4FDD09D9B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9AD3FAB-D7F1-6640-9A20-0CEB2F3525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500062"/>
            <a:ext cx="10515600" cy="495082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6478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Light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7BCD343E-6206-FE45-97EE-0AE253ED36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C114FF06-A998-E44D-9A84-3C03B63E92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2609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F1D4AB2B-C328-4440-8BB8-24FA7D155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E307A8-8113-EB47-B157-15DE53B40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63A29-44FB-D448-BB1D-4B0CB24895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62C6B38C-347D-0749-90D6-086F0F503874}"/>
              </a:ext>
            </a:extLst>
          </p:cNvPr>
          <p:cNvSpPr/>
          <p:nvPr userDrawn="1"/>
        </p:nvSpPr>
        <p:spPr>
          <a:xfrm>
            <a:off x="1886274" y="-792480"/>
            <a:ext cx="8464226" cy="8464226"/>
          </a:xfrm>
          <a:prstGeom prst="ellipse">
            <a:avLst/>
          </a:prstGeom>
          <a:solidFill>
            <a:srgbClr val="71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5B18D7-70E2-804E-A5AE-D5F1B750B689}"/>
              </a:ext>
            </a:extLst>
          </p:cNvPr>
          <p:cNvGrpSpPr/>
          <p:nvPr userDrawn="1"/>
        </p:nvGrpSpPr>
        <p:grpSpPr>
          <a:xfrm rot="13500000" flipH="1">
            <a:off x="4775873" y="1621409"/>
            <a:ext cx="5119341" cy="8195339"/>
            <a:chOff x="12727547" y="-5509958"/>
            <a:chExt cx="1257062" cy="2012378"/>
          </a:xfrm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FB614B19-1007-5C47-BA46-F316A6671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27547" y="-5509958"/>
              <a:ext cx="1197716" cy="119771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rgbClr val="115E67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633922DA-568A-A04C-A235-C48A97F9B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389348" y="-5121510"/>
              <a:ext cx="595261" cy="1623930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rgbClr val="115E6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274" y="2743399"/>
            <a:ext cx="8464226" cy="1279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FD32AE-9E32-8F40-8F08-F2F09431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CE0794-79A8-924F-AC74-259A9A884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8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03678" y="2632021"/>
            <a:ext cx="4203910" cy="9205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F2A05D-F78E-6B44-85E5-D1B1FE10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CAA7D6A-DF01-8046-A134-609F0E8D0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4695B35-E438-4945-845A-81983BFC5FDA}"/>
              </a:ext>
            </a:extLst>
          </p:cNvPr>
          <p:cNvGrpSpPr/>
          <p:nvPr userDrawn="1"/>
        </p:nvGrpSpPr>
        <p:grpSpPr>
          <a:xfrm>
            <a:off x="6105633" y="471742"/>
            <a:ext cx="3037170" cy="4862080"/>
            <a:chOff x="6235307" y="547942"/>
            <a:chExt cx="3037170" cy="4862080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08164030-0F11-0A4A-BFA6-1E031A2A1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5307" y="547942"/>
              <a:ext cx="2893785" cy="289378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BB0ABC1A-957A-714C-B4CC-DE4F98AA6E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4276" y="1486467"/>
              <a:ext cx="1438201" cy="3923555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55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_Light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7BCD343E-6206-FE45-97EE-0AE253ED36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C114FF06-A998-E44D-9A84-3C03B63E92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2609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F1D4AB2B-C328-4440-8BB8-24FA7D155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CE307A8-8113-EB47-B157-15DE53B40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4298" y="5962659"/>
            <a:ext cx="664772" cy="653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D63A29-44FB-D448-BB1D-4B0CB24895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9">
            <a:extLst>
              <a:ext uri="{FF2B5EF4-FFF2-40B4-BE49-F238E27FC236}">
                <a16:creationId xmlns:a16="http://schemas.microsoft.com/office/drawing/2014/main" id="{C4BFB177-658E-9D4B-9743-A034CE0ACC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893608" y="-811397"/>
            <a:ext cx="11010044" cy="10991128"/>
          </a:xfrm>
          <a:custGeom>
            <a:avLst/>
            <a:gdLst>
              <a:gd name="T0" fmla="*/ 0 w 5131"/>
              <a:gd name="T1" fmla="*/ 2563 h 5126"/>
              <a:gd name="T2" fmla="*/ 0 w 5131"/>
              <a:gd name="T3" fmla="*/ 2563 h 5126"/>
              <a:gd name="T4" fmla="*/ 2567 w 5131"/>
              <a:gd name="T5" fmla="*/ 5125 h 5126"/>
              <a:gd name="T6" fmla="*/ 5130 w 5131"/>
              <a:gd name="T7" fmla="*/ 2563 h 5126"/>
              <a:gd name="T8" fmla="*/ 2567 w 5131"/>
              <a:gd name="T9" fmla="*/ 0 h 5126"/>
              <a:gd name="T10" fmla="*/ 0 w 5131"/>
              <a:gd name="T11" fmla="*/ 2563 h 5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1" h="5126">
                <a:moveTo>
                  <a:pt x="0" y="2563"/>
                </a:moveTo>
                <a:lnTo>
                  <a:pt x="0" y="2563"/>
                </a:lnTo>
                <a:cubicBezTo>
                  <a:pt x="0" y="3980"/>
                  <a:pt x="1150" y="5125"/>
                  <a:pt x="2567" y="5125"/>
                </a:cubicBezTo>
                <a:cubicBezTo>
                  <a:pt x="3980" y="5125"/>
                  <a:pt x="5130" y="3980"/>
                  <a:pt x="5130" y="2563"/>
                </a:cubicBezTo>
                <a:cubicBezTo>
                  <a:pt x="5130" y="1146"/>
                  <a:pt x="3980" y="0"/>
                  <a:pt x="2567" y="0"/>
                </a:cubicBezTo>
                <a:cubicBezTo>
                  <a:pt x="1150" y="0"/>
                  <a:pt x="0" y="1146"/>
                  <a:pt x="0" y="256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D3C2EFD-1039-7141-90D1-4E3049461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6130" y="5964460"/>
            <a:ext cx="66294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18BDD-F44A-4746-8FED-8BF7143694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0631"/>
            <a:ext cx="2615950" cy="113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23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18BDD-F44A-4746-8FED-8BF7143694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0631"/>
            <a:ext cx="2615950" cy="11373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D999B-ED2D-C749-9409-2DEB3DB29ED3}"/>
              </a:ext>
            </a:extLst>
          </p:cNvPr>
          <p:cNvCxnSpPr>
            <a:cxnSpLocks/>
          </p:cNvCxnSpPr>
          <p:nvPr userDrawn="1"/>
        </p:nvCxnSpPr>
        <p:spPr>
          <a:xfrm>
            <a:off x="318000" y="5720598"/>
            <a:ext cx="115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2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en-US" sz="2400" b="0" i="0" kern="1200" dirty="0" smtClean="0">
          <a:solidFill>
            <a:srgbClr val="54585A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policy@rsc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46" y="1703645"/>
            <a:ext cx="5055459" cy="2387600"/>
          </a:xfrm>
        </p:spPr>
        <p:txBody>
          <a:bodyPr>
            <a:normAutofit/>
          </a:bodyPr>
          <a:lstStyle/>
          <a:p>
            <a:r>
              <a:rPr lang="en-GB"/>
              <a:t>RSC policy and </a:t>
            </a:r>
            <a:r>
              <a:rPr lang="en-GB" dirty="0"/>
              <a:t>Contaminants of Emerging Concern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46" y="4684167"/>
            <a:ext cx="3833263" cy="1655762"/>
          </a:xfrm>
        </p:spPr>
        <p:txBody>
          <a:bodyPr/>
          <a:lstStyle/>
          <a:p>
            <a:r>
              <a:rPr lang="en-GB" i="1"/>
              <a:t>Tanya Sheridan</a:t>
            </a:r>
          </a:p>
          <a:p>
            <a:r>
              <a:rPr lang="en-GB" i="1"/>
              <a:t>Head of Policy &amp; Evidence</a:t>
            </a:r>
          </a:p>
          <a:p>
            <a:r>
              <a:rPr lang="en-GB" i="1" dirty="0"/>
              <a:t>December</a:t>
            </a:r>
            <a:r>
              <a:rPr lang="en-GB" i="1"/>
              <a:t>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EE95E-F8E2-094D-B99A-E1C9960AC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7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52BBD-9B9A-802F-08CA-A72CC3D4E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58374"/>
            <a:ext cx="5939790" cy="2959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charitable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purpose is to </a:t>
            </a:r>
            <a:r>
              <a:rPr lang="en-GB" b="1" i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Bitter"/>
                <a:cs typeface="Arial"/>
              </a:rPr>
              <a:t>help the chemical science community make the world a better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4976"/>
                </a:solidFill>
                <a:latin typeface="Calibri" panose="020F0502020204030204"/>
                <a:cs typeface="Arial"/>
              </a:rPr>
              <a:t>About 60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 members, living in over 100 countries</a:t>
            </a:r>
            <a:endParaRPr lang="en-GB" sz="2400" b="1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The Royal Society of Chemistry is a learned society, professional body, charity not for profit publisher and global community of scientists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68406-AC0D-4B8D-BC24-68E3CF2D02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F98E722-B47E-156A-FBDF-6E9C66BC5D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47" r="947"/>
          <a:stretch/>
        </p:blipFill>
        <p:spPr>
          <a:xfrm>
            <a:off x="6778625" y="2057400"/>
            <a:ext cx="4575175" cy="3460750"/>
          </a:xfrm>
        </p:spPr>
      </p:pic>
      <p:sp>
        <p:nvSpPr>
          <p:cNvPr id="39" name="TextBox 38"/>
          <p:cNvSpPr txBox="1"/>
          <p:nvPr/>
        </p:nvSpPr>
        <p:spPr>
          <a:xfrm>
            <a:off x="266006" y="4230844"/>
            <a:ext cx="27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26831" y="4389120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2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28CF1-B68B-0A9F-3909-19CC1F73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-1"/>
            <a:ext cx="11601450" cy="897519"/>
          </a:xfrm>
        </p:spPr>
        <p:txBody>
          <a:bodyPr>
            <a:normAutofit/>
          </a:bodyPr>
          <a:lstStyle/>
          <a:p>
            <a:r>
              <a:rPr lang="en-GB" sz="3200" b="1" dirty="0"/>
              <a:t>Shaping policy with the chemical sciences community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03665-D0A3-7F2C-F650-19BF5418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7C5CEA-7032-31F2-FB53-0CE69E7D11BC}"/>
              </a:ext>
            </a:extLst>
          </p:cNvPr>
          <p:cNvSpPr/>
          <p:nvPr/>
        </p:nvSpPr>
        <p:spPr>
          <a:xfrm>
            <a:off x="3600920" y="3004187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Net Zero</a:t>
            </a:r>
            <a:r>
              <a:rPr lang="en-GB" sz="1400" kern="1200" dirty="0"/>
              <a:t> and supply chains</a:t>
            </a:r>
            <a:endParaRPr lang="en-GB" sz="14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15A924-6F4D-FE1F-0EDA-A9818406AB94}"/>
              </a:ext>
            </a:extLst>
          </p:cNvPr>
          <p:cNvSpPr/>
          <p:nvPr/>
        </p:nvSpPr>
        <p:spPr>
          <a:xfrm>
            <a:off x="4799327" y="2338947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Circular Economy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6D2E72F-686E-E824-BA6A-A723108F67B7}"/>
              </a:ext>
            </a:extLst>
          </p:cNvPr>
          <p:cNvSpPr/>
          <p:nvPr/>
        </p:nvSpPr>
        <p:spPr>
          <a:xfrm>
            <a:off x="3600920" y="1678668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/>
              <a:t>Sustainable chemicals</a:t>
            </a:r>
            <a:r>
              <a:rPr lang="en-GB" sz="1400" kern="1200"/>
              <a:t> policy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5AFF7F-CFBE-4DA1-035D-58943F22EE82}"/>
              </a:ext>
            </a:extLst>
          </p:cNvPr>
          <p:cNvSpPr/>
          <p:nvPr/>
        </p:nvSpPr>
        <p:spPr>
          <a:xfrm>
            <a:off x="5997364" y="1678668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>
                <a:cs typeface="Calibri"/>
              </a:rPr>
              <a:t>Science Culture</a:t>
            </a:r>
            <a:endParaRPr lang="en-GB" sz="1400" kern="1200">
              <a:cs typeface="Calibri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864FC1A-A94E-EA44-CC24-4E8E7FCCDA59}"/>
              </a:ext>
            </a:extLst>
          </p:cNvPr>
          <p:cNvSpPr/>
          <p:nvPr/>
        </p:nvSpPr>
        <p:spPr>
          <a:xfrm>
            <a:off x="7194663" y="3641346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/>
              <a:t>Relevant and resourced curriculum</a:t>
            </a:r>
            <a:endParaRPr lang="en-GB" sz="1400" kern="12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A1E8E89-211F-AD01-67DA-E0E9CAC24BDF}"/>
              </a:ext>
            </a:extLst>
          </p:cNvPr>
          <p:cNvSpPr/>
          <p:nvPr/>
        </p:nvSpPr>
        <p:spPr>
          <a:xfrm>
            <a:off x="4799327" y="3664465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/>
              <a:t>Tackling pollution (air, water, AMR)</a:t>
            </a:r>
            <a:endParaRPr lang="en-GB" sz="1400" kern="12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24AD716-2D92-08DA-5A42-3385BAB19A88}"/>
              </a:ext>
            </a:extLst>
          </p:cNvPr>
          <p:cNvSpPr/>
          <p:nvPr/>
        </p:nvSpPr>
        <p:spPr>
          <a:xfrm>
            <a:off x="5997364" y="2999225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Future Workforce &amp;</a:t>
            </a:r>
            <a:r>
              <a:rPr lang="en-GB" sz="1400" kern="1200" dirty="0"/>
              <a:t>skills</a:t>
            </a:r>
            <a:endParaRPr lang="en-GB" sz="14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C5C9B4C-CF1F-A559-85E7-DC69C54A6B0A}"/>
              </a:ext>
            </a:extLst>
          </p:cNvPr>
          <p:cNvSpPr/>
          <p:nvPr/>
        </p:nvSpPr>
        <p:spPr>
          <a:xfrm>
            <a:off x="7194663" y="2338947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50" kern="1200" dirty="0"/>
              <a:t>Expert school and college workforce</a:t>
            </a:r>
            <a:endParaRPr lang="en-GB" sz="1350" kern="120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2DAE23-0BCC-E84A-524C-D3C17E1F29FF}"/>
              </a:ext>
            </a:extLst>
          </p:cNvPr>
          <p:cNvSpPr/>
          <p:nvPr/>
        </p:nvSpPr>
        <p:spPr>
          <a:xfrm>
            <a:off x="4799327" y="1019968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Research</a:t>
            </a:r>
            <a:r>
              <a:rPr lang="en-GB" sz="1400" dirty="0"/>
              <a:t> &amp;</a:t>
            </a:r>
            <a:r>
              <a:rPr lang="en-GB" sz="1400" kern="1200" dirty="0"/>
              <a:t> innovation </a:t>
            </a:r>
            <a:r>
              <a:rPr lang="en-GB" sz="1400" kern="1200"/>
              <a:t>Funding</a:t>
            </a:r>
            <a:r>
              <a:rPr lang="en-GB" sz="1400" kern="1200" dirty="0"/>
              <a:t> and policy</a:t>
            </a:r>
            <a:endParaRPr lang="en-GB" sz="1400" kern="12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B061E8-73FB-FA55-6C3F-44D1A1655DB1}"/>
              </a:ext>
            </a:extLst>
          </p:cNvPr>
          <p:cNvSpPr/>
          <p:nvPr/>
        </p:nvSpPr>
        <p:spPr>
          <a:xfrm>
            <a:off x="7194663" y="1075442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>
                <a:cs typeface="Calibri"/>
              </a:rPr>
              <a:t>Higher Education</a:t>
            </a:r>
            <a:endParaRPr lang="en-GB" sz="1400" kern="1200">
              <a:cs typeface="Calibri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CBFD83-CD70-B58C-FD6E-129797E8510D}"/>
              </a:ext>
            </a:extLst>
          </p:cNvPr>
          <p:cNvSpPr/>
          <p:nvPr/>
        </p:nvSpPr>
        <p:spPr>
          <a:xfrm>
            <a:off x="3600920" y="4322363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/>
              <a:t>Equality, diversity </a:t>
            </a:r>
            <a:r>
              <a:rPr lang="en-GB" sz="1400" kern="1200"/>
              <a:t>and inclusion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DFFE3-93D7-ED03-017A-D64C8063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765" y="719417"/>
            <a:ext cx="2988685" cy="22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C29B6C-4A5E-9C40-932B-06CA6DE6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14" y="3043491"/>
            <a:ext cx="2066925" cy="29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B5455D5-135E-284A-6542-024539B98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18" y="5137356"/>
            <a:ext cx="2739334" cy="15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81E94-DE15-1CF6-88DC-CD38C7EB736D}"/>
              </a:ext>
            </a:extLst>
          </p:cNvPr>
          <p:cNvSpPr txBox="1"/>
          <p:nvPr/>
        </p:nvSpPr>
        <p:spPr>
          <a:xfrm>
            <a:off x="590550" y="1819275"/>
            <a:ext cx="2673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Convening the chemistry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Drawing on members’ expertise to develop </a:t>
            </a:r>
            <a:r>
              <a:rPr lang="en-GB"/>
              <a:t>policy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Advising </a:t>
            </a:r>
            <a:r>
              <a:rPr lang="en-GB" dirty="0"/>
              <a:t>Governments, Parliaments, international organisations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1006DF5-D388-E677-437A-EF873909338F}"/>
              </a:ext>
            </a:extLst>
          </p:cNvPr>
          <p:cNvSpPr/>
          <p:nvPr/>
        </p:nvSpPr>
        <p:spPr>
          <a:xfrm>
            <a:off x="4815810" y="4989983"/>
            <a:ext cx="1393461" cy="1196529"/>
          </a:xfrm>
          <a:custGeom>
            <a:avLst/>
            <a:gdLst>
              <a:gd name="connsiteX0" fmla="*/ 0 w 1393461"/>
              <a:gd name="connsiteY0" fmla="*/ 598265 h 1196529"/>
              <a:gd name="connsiteX1" fmla="*/ 299132 w 1393461"/>
              <a:gd name="connsiteY1" fmla="*/ 0 h 1196529"/>
              <a:gd name="connsiteX2" fmla="*/ 1094329 w 1393461"/>
              <a:gd name="connsiteY2" fmla="*/ 0 h 1196529"/>
              <a:gd name="connsiteX3" fmla="*/ 1393461 w 1393461"/>
              <a:gd name="connsiteY3" fmla="*/ 598265 h 1196529"/>
              <a:gd name="connsiteX4" fmla="*/ 1094329 w 1393461"/>
              <a:gd name="connsiteY4" fmla="*/ 1196529 h 1196529"/>
              <a:gd name="connsiteX5" fmla="*/ 299132 w 1393461"/>
              <a:gd name="connsiteY5" fmla="*/ 1196529 h 1196529"/>
              <a:gd name="connsiteX6" fmla="*/ 0 w 1393461"/>
              <a:gd name="connsiteY6" fmla="*/ 598265 h 119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461" h="1196529">
                <a:moveTo>
                  <a:pt x="0" y="598265"/>
                </a:moveTo>
                <a:lnTo>
                  <a:pt x="299132" y="0"/>
                </a:lnTo>
                <a:lnTo>
                  <a:pt x="1094329" y="0"/>
                </a:lnTo>
                <a:lnTo>
                  <a:pt x="1393461" y="598265"/>
                </a:lnTo>
                <a:lnTo>
                  <a:pt x="1094329" y="1196529"/>
                </a:lnTo>
                <a:lnTo>
                  <a:pt x="299132" y="1196529"/>
                </a:lnTo>
                <a:lnTo>
                  <a:pt x="0" y="598265"/>
                </a:lnTo>
                <a:close/>
              </a:path>
            </a:pathLst>
          </a:cu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833" tIns="203110" rIns="215832" bIns="203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Accessible routes and equitable pathways </a:t>
            </a:r>
            <a:endParaRPr lang="en-GB" sz="1400" kern="1200" dirty="0"/>
          </a:p>
        </p:txBody>
      </p:sp>
    </p:spTree>
    <p:extLst>
      <p:ext uri="{BB962C8B-B14F-4D97-AF65-F5344CB8AC3E}">
        <p14:creationId xmlns:p14="http://schemas.microsoft.com/office/powerpoint/2010/main" val="367918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5F5D-861F-5958-8A46-A5E906E4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0801" y="2094305"/>
            <a:ext cx="6300149" cy="2152157"/>
          </a:xfrm>
        </p:spPr>
        <p:txBody>
          <a:bodyPr>
            <a:normAutofit/>
          </a:bodyPr>
          <a:lstStyle/>
          <a:p>
            <a:r>
              <a:rPr lang="en-GB" b="1" dirty="0"/>
              <a:t>Contaminants of emerging concern (CECs) </a:t>
            </a:r>
            <a:r>
              <a:rPr lang="en-GB" dirty="0"/>
              <a:t>are substances that are often not controlled or monitored in the environment, and even at low concentrations may be harmful to human health or the environment.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02B96C-FBB1-58BB-F6B4-A0D93859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0" y="2150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Our waters are increasingly contaminated with chemicals and plastics…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B469A-EE7B-8B32-60B2-4225A22A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D5E-0F30-D0B7-5F60-4F4D6ACB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CDADC"/>
              </a:clrFrom>
              <a:clrTo>
                <a:srgbClr val="ACDA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7" y="1659372"/>
            <a:ext cx="4572000" cy="40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7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FFE74-4E89-9B0B-05D0-509B15668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942" y="1673681"/>
            <a:ext cx="6649543" cy="3867944"/>
          </a:xfrm>
        </p:spPr>
        <p:txBody>
          <a:bodyPr>
            <a:normAutofit/>
          </a:bodyPr>
          <a:lstStyle/>
          <a:p>
            <a:r>
              <a:rPr lang="en-GB" dirty="0"/>
              <a:t>Sources of CECs include sewage, treated wastewater, run-off from agricultural fields and roads, landfill leachate and industrial emissions.</a:t>
            </a:r>
          </a:p>
          <a:p>
            <a:endParaRPr lang="en-GB" dirty="0"/>
          </a:p>
          <a:p>
            <a:r>
              <a:rPr lang="en-GB" dirty="0"/>
              <a:t>Their presence in the environment can be concerning due to their potential toxicity, persistence, and ability to accumulate in organisms.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B9EB8B-C67C-A374-57C7-FBD78D75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34" y="7504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CECs - an invisible threat?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DD688-ACBC-6E5F-5B31-2247E205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9800D-B981-FB16-D317-3C655B0BB3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CDADC"/>
              </a:clrFrom>
              <a:clrTo>
                <a:srgbClr val="ACDA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6779" y="737826"/>
            <a:ext cx="4486421" cy="46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060AB0-E564-6905-3DD0-195094B352F0}"/>
              </a:ext>
            </a:extLst>
          </p:cNvPr>
          <p:cNvSpPr txBox="1"/>
          <p:nvPr/>
        </p:nvSpPr>
        <p:spPr>
          <a:xfrm>
            <a:off x="4152056" y="5886186"/>
            <a:ext cx="68797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Interested in the RSC’s work on this topic? Find out more at rsc.li/CECs</a:t>
            </a:r>
            <a:r>
              <a:rPr lang="en-GB" sz="2400" b="1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7871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1FC66-0B0B-1334-B4C9-F37A2F7E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-7047"/>
            <a:ext cx="1148588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What are scientists doing to tackle this issue?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C618F-64FD-5537-5E11-5B810A33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A188CBA-1E08-0B75-B9AC-6B5DA0547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91566"/>
              </p:ext>
            </p:extLst>
          </p:nvPr>
        </p:nvGraphicFramePr>
        <p:xfrm>
          <a:off x="687784" y="1360031"/>
          <a:ext cx="10945416" cy="468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6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989437-9185-A3DF-3398-6C74C67D4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34470" cy="3867944"/>
          </a:xfrm>
        </p:spPr>
        <p:txBody>
          <a:bodyPr>
            <a:normAutofit/>
          </a:bodyPr>
          <a:lstStyle/>
          <a:p>
            <a:r>
              <a:rPr lang="en-GB"/>
              <a:t>Sustainability policy, evidence and campaigns: </a:t>
            </a:r>
            <a:r>
              <a:rPr lang="en-GB">
                <a:solidFill>
                  <a:schemeClr val="accent1"/>
                </a:solidFill>
              </a:rPr>
              <a:t>rsc.li/sustainability</a:t>
            </a:r>
          </a:p>
          <a:p>
            <a:endParaRPr lang="en-GB"/>
          </a:p>
          <a:p>
            <a:r>
              <a:rPr lang="en-GB"/>
              <a:t>Get in touch with us: </a:t>
            </a:r>
            <a:r>
              <a:rPr lang="fr-FR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policy@rsc.org</a:t>
            </a:r>
            <a:r>
              <a:rPr lang="fr-FR">
                <a:solidFill>
                  <a:schemeClr val="accent1"/>
                </a:solidFill>
              </a:rPr>
              <a:t> 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94195C-1881-A8DE-5103-DEE4D68C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0" y="149187"/>
            <a:ext cx="10515600" cy="1325563"/>
          </a:xfrm>
        </p:spPr>
        <p:txBody>
          <a:bodyPr/>
          <a:lstStyle/>
          <a:p>
            <a:r>
              <a:rPr lang="en-GB"/>
              <a:t>Thanks for listening…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B523B-EC50-AD45-8F3A-EA247972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EE95E-F8E2-094D-B99A-E1C9960AC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BC061-C2CE-279D-E1CF-E63CE33614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650" y="1222859"/>
            <a:ext cx="4187300" cy="41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6208"/>
      </p:ext>
    </p:extLst>
  </p:cSld>
  <p:clrMapOvr>
    <a:masterClrMapping/>
  </p:clrMapOvr>
</p:sld>
</file>

<file path=ppt/theme/theme1.xml><?xml version="1.0" encoding="utf-8"?>
<a:theme xmlns:a="http://schemas.openxmlformats.org/drawingml/2006/main" name="RSC Title slides with image suggestions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444544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ULL" id="{68E83BEA-A538-4B7C-A351-DA978C44D544}" vid="{2F7A00C0-45F8-4B52-864D-E693E3BCED64}"/>
    </a:ext>
  </a:extLst>
</a:theme>
</file>

<file path=ppt/theme/theme2.xml><?xml version="1.0" encoding="utf-8"?>
<a:theme xmlns:a="http://schemas.openxmlformats.org/drawingml/2006/main" name="RSC_Plain">
  <a:themeElements>
    <a:clrScheme name="RSC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97D700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ULL" id="{68E83BEA-A538-4B7C-A351-DA978C44D544}" vid="{8DDA374A-122D-45F7-9ABB-CFC372B70A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320</Words>
  <Application>Microsoft Office PowerPoint</Application>
  <PresentationFormat>Widescreen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Bitter</vt:lpstr>
      <vt:lpstr>Calibri</vt:lpstr>
      <vt:lpstr>RSC Title slides with image suggestions</vt:lpstr>
      <vt:lpstr>RSC_Plain</vt:lpstr>
      <vt:lpstr>RSC policy and Contaminants of Emerging Concern</vt:lpstr>
      <vt:lpstr>The Royal Society of Chemistry is a learned society, professional body, charity not for profit publisher and global community of scientists</vt:lpstr>
      <vt:lpstr>Shaping policy with the chemical sciences community</vt:lpstr>
      <vt:lpstr>Our waters are increasingly contaminated with chemicals and plastics… </vt:lpstr>
      <vt:lpstr>CECs - an invisible threat?  </vt:lpstr>
      <vt:lpstr>What are scientists doing to tackle this issue?</vt:lpstr>
      <vt:lpstr>Thanks for listening…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Tanya Sheridan</dc:creator>
  <cp:lastModifiedBy>Natalie Sims</cp:lastModifiedBy>
  <cp:revision>2</cp:revision>
  <dcterms:created xsi:type="dcterms:W3CDTF">2024-11-26T11:59:55Z</dcterms:created>
  <dcterms:modified xsi:type="dcterms:W3CDTF">2024-12-03T09:30:12Z</dcterms:modified>
</cp:coreProperties>
</file>