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71" r:id="rId8"/>
    <p:sldId id="263" r:id="rId9"/>
    <p:sldId id="264" r:id="rId10"/>
    <p:sldId id="265" r:id="rId11"/>
    <p:sldId id="272" r:id="rId12"/>
    <p:sldId id="267" r:id="rId13"/>
    <p:sldId id="260" r:id="rId14"/>
    <p:sldId id="262" r:id="rId15"/>
    <p:sldId id="261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35" autoAdjust="0"/>
  </p:normalViewPr>
  <p:slideViewPr>
    <p:cSldViewPr snapToGrid="0">
      <p:cViewPr varScale="1">
        <p:scale>
          <a:sx n="97" d="100"/>
          <a:sy n="97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CD4E67-4DB9-4A2F-9AC1-FEFE5DF30A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D11D903-2624-4593-A6C1-3AB6F5677CC6}">
      <dgm:prSet phldrT="[Text]"/>
      <dgm:spPr/>
      <dgm:t>
        <a:bodyPr/>
        <a:lstStyle/>
        <a:p>
          <a:r>
            <a:rPr lang="en-GB" dirty="0"/>
            <a:t>Grand Challenges</a:t>
          </a:r>
        </a:p>
      </dgm:t>
    </dgm:pt>
    <dgm:pt modelId="{A68331F6-7DF4-4E7E-8E05-9538A2024EC0}" type="parTrans" cxnId="{15964012-2476-4987-A756-DEDF28E0577A}">
      <dgm:prSet/>
      <dgm:spPr/>
      <dgm:t>
        <a:bodyPr/>
        <a:lstStyle/>
        <a:p>
          <a:endParaRPr lang="en-GB"/>
        </a:p>
      </dgm:t>
    </dgm:pt>
    <dgm:pt modelId="{B60E5E99-0AEE-4E4E-B3AD-B780015C495B}" type="sibTrans" cxnId="{15964012-2476-4987-A756-DEDF28E0577A}">
      <dgm:prSet/>
      <dgm:spPr/>
      <dgm:t>
        <a:bodyPr/>
        <a:lstStyle/>
        <a:p>
          <a:endParaRPr lang="en-GB"/>
        </a:p>
      </dgm:t>
    </dgm:pt>
    <dgm:pt modelId="{6423A930-60B7-40BD-B3ED-77C89250BC79}">
      <dgm:prSet phldrT="[Text]"/>
      <dgm:spPr/>
      <dgm:t>
        <a:bodyPr/>
        <a:lstStyle/>
        <a:p>
          <a:r>
            <a:rPr lang="en-GB" dirty="0"/>
            <a:t>Emerging Trends</a:t>
          </a:r>
        </a:p>
      </dgm:t>
    </dgm:pt>
    <dgm:pt modelId="{92E7D3D9-8CA5-426D-97B8-7499EC049755}" type="parTrans" cxnId="{6808BB3A-AE81-43F7-9171-D382BE3AACE7}">
      <dgm:prSet/>
      <dgm:spPr/>
      <dgm:t>
        <a:bodyPr/>
        <a:lstStyle/>
        <a:p>
          <a:endParaRPr lang="en-GB"/>
        </a:p>
      </dgm:t>
    </dgm:pt>
    <dgm:pt modelId="{DA1F25AA-D823-4467-BA85-D3AC0ECE6FA3}" type="sibTrans" cxnId="{6808BB3A-AE81-43F7-9171-D382BE3AACE7}">
      <dgm:prSet/>
      <dgm:spPr/>
      <dgm:t>
        <a:bodyPr/>
        <a:lstStyle/>
        <a:p>
          <a:endParaRPr lang="en-GB"/>
        </a:p>
      </dgm:t>
    </dgm:pt>
    <dgm:pt modelId="{8ED36538-3B0E-4E96-B405-4BD17B743271}">
      <dgm:prSet phldrT="[Text]"/>
      <dgm:spPr/>
      <dgm:t>
        <a:bodyPr/>
        <a:lstStyle/>
        <a:p>
          <a:r>
            <a:rPr lang="en-GB" dirty="0"/>
            <a:t>Alignment and Collaboration</a:t>
          </a:r>
        </a:p>
      </dgm:t>
    </dgm:pt>
    <dgm:pt modelId="{4003D413-66DB-4D0A-8AEC-3C547B63E333}" type="parTrans" cxnId="{712B28DA-DE29-4AD5-A97C-7F42E1348490}">
      <dgm:prSet/>
      <dgm:spPr/>
      <dgm:t>
        <a:bodyPr/>
        <a:lstStyle/>
        <a:p>
          <a:endParaRPr lang="en-GB"/>
        </a:p>
      </dgm:t>
    </dgm:pt>
    <dgm:pt modelId="{AE6A285D-E202-4606-88B3-00D8DA2B871D}" type="sibTrans" cxnId="{712B28DA-DE29-4AD5-A97C-7F42E1348490}">
      <dgm:prSet/>
      <dgm:spPr/>
      <dgm:t>
        <a:bodyPr/>
        <a:lstStyle/>
        <a:p>
          <a:endParaRPr lang="en-GB"/>
        </a:p>
      </dgm:t>
    </dgm:pt>
    <dgm:pt modelId="{BC2B37E8-29AB-4125-AD76-F94129E542E2}">
      <dgm:prSet phldrT="[Text]"/>
      <dgm:spPr/>
      <dgm:t>
        <a:bodyPr/>
        <a:lstStyle/>
        <a:p>
          <a:r>
            <a:rPr lang="en-GB" dirty="0"/>
            <a:t>Workforce</a:t>
          </a:r>
        </a:p>
      </dgm:t>
    </dgm:pt>
    <dgm:pt modelId="{E9A928A3-8B74-45DC-9FFC-5C67451F2600}" type="sibTrans" cxnId="{5A2C124F-7A09-4C24-8CEB-6EBE86549F42}">
      <dgm:prSet/>
      <dgm:spPr/>
      <dgm:t>
        <a:bodyPr/>
        <a:lstStyle/>
        <a:p>
          <a:endParaRPr lang="en-GB"/>
        </a:p>
      </dgm:t>
    </dgm:pt>
    <dgm:pt modelId="{24363039-D3F8-44E4-B36D-755E56F181CF}" type="parTrans" cxnId="{5A2C124F-7A09-4C24-8CEB-6EBE86549F42}">
      <dgm:prSet/>
      <dgm:spPr/>
      <dgm:t>
        <a:bodyPr/>
        <a:lstStyle/>
        <a:p>
          <a:endParaRPr lang="en-GB"/>
        </a:p>
      </dgm:t>
    </dgm:pt>
    <dgm:pt modelId="{760D0C30-3C36-45D4-B83E-AEF623A54EC3}">
      <dgm:prSet phldrT="[Text]"/>
      <dgm:spPr/>
      <dgm:t>
        <a:bodyPr/>
        <a:lstStyle/>
        <a:p>
          <a:r>
            <a:rPr lang="en-GB" dirty="0"/>
            <a:t>Climate Change</a:t>
          </a:r>
        </a:p>
      </dgm:t>
    </dgm:pt>
    <dgm:pt modelId="{50AC19D3-8B53-4874-9D65-68C07CE9F75A}" type="parTrans" cxnId="{8CE00B84-8279-40EB-ACDC-42D5FEF0DBAB}">
      <dgm:prSet/>
      <dgm:spPr/>
      <dgm:t>
        <a:bodyPr/>
        <a:lstStyle/>
        <a:p>
          <a:endParaRPr lang="en-GB"/>
        </a:p>
      </dgm:t>
    </dgm:pt>
    <dgm:pt modelId="{05E984B7-8070-436D-920F-DDF4BC9AD09B}" type="sibTrans" cxnId="{8CE00B84-8279-40EB-ACDC-42D5FEF0DBAB}">
      <dgm:prSet/>
      <dgm:spPr/>
      <dgm:t>
        <a:bodyPr/>
        <a:lstStyle/>
        <a:p>
          <a:endParaRPr lang="en-GB"/>
        </a:p>
      </dgm:t>
    </dgm:pt>
    <dgm:pt modelId="{9938B6C7-1BB9-4942-8087-C809335F917A}">
      <dgm:prSet phldrT="[Text]"/>
      <dgm:spPr/>
      <dgm:t>
        <a:bodyPr/>
        <a:lstStyle/>
        <a:p>
          <a:r>
            <a:rPr lang="en-GB" dirty="0"/>
            <a:t>Clinical Safety and Security</a:t>
          </a:r>
        </a:p>
      </dgm:t>
    </dgm:pt>
    <dgm:pt modelId="{901B8DBC-D788-429C-B823-4EB68175AD9F}" type="parTrans" cxnId="{CADB73DB-5DD1-4769-ACAF-7856374C82D6}">
      <dgm:prSet/>
      <dgm:spPr/>
      <dgm:t>
        <a:bodyPr/>
        <a:lstStyle/>
        <a:p>
          <a:endParaRPr lang="en-GB"/>
        </a:p>
      </dgm:t>
    </dgm:pt>
    <dgm:pt modelId="{D6CCE332-8244-482A-877D-A6E30ABF5736}" type="sibTrans" cxnId="{CADB73DB-5DD1-4769-ACAF-7856374C82D6}">
      <dgm:prSet/>
      <dgm:spPr/>
      <dgm:t>
        <a:bodyPr/>
        <a:lstStyle/>
        <a:p>
          <a:endParaRPr lang="en-GB"/>
        </a:p>
      </dgm:t>
    </dgm:pt>
    <dgm:pt modelId="{B66F89A9-816E-4F58-B0A3-B4B8C63F0618}">
      <dgm:prSet phldrT="[Text]"/>
      <dgm:spPr/>
      <dgm:t>
        <a:bodyPr/>
        <a:lstStyle/>
        <a:p>
          <a:r>
            <a:rPr lang="en-GB" dirty="0"/>
            <a:t>Smart Digitisation</a:t>
          </a:r>
        </a:p>
      </dgm:t>
    </dgm:pt>
    <dgm:pt modelId="{5FD8BBB1-A29C-441A-A2D7-39BC21B1FA34}" type="parTrans" cxnId="{C7A64CB9-2485-4DA4-B2C4-EB7BBBB5A90F}">
      <dgm:prSet/>
      <dgm:spPr/>
      <dgm:t>
        <a:bodyPr/>
        <a:lstStyle/>
        <a:p>
          <a:endParaRPr lang="en-GB"/>
        </a:p>
      </dgm:t>
    </dgm:pt>
    <dgm:pt modelId="{7C9A822A-570F-4DD0-9B8C-5700EA190744}" type="sibTrans" cxnId="{C7A64CB9-2485-4DA4-B2C4-EB7BBBB5A90F}">
      <dgm:prSet/>
      <dgm:spPr/>
      <dgm:t>
        <a:bodyPr/>
        <a:lstStyle/>
        <a:p>
          <a:endParaRPr lang="en-GB"/>
        </a:p>
      </dgm:t>
    </dgm:pt>
    <dgm:pt modelId="{43003D06-39EA-4C82-85C2-6EAAC7155203}">
      <dgm:prSet phldrT="[Text]"/>
      <dgm:spPr/>
      <dgm:t>
        <a:bodyPr/>
        <a:lstStyle/>
        <a:p>
          <a:r>
            <a:rPr lang="en-GB" dirty="0"/>
            <a:t>Personalised Health</a:t>
          </a:r>
        </a:p>
      </dgm:t>
    </dgm:pt>
    <dgm:pt modelId="{334847C1-AB1A-406A-8BDF-1D25EADBF264}" type="parTrans" cxnId="{21261C63-2A55-4C3C-8631-42C507D49047}">
      <dgm:prSet/>
      <dgm:spPr/>
      <dgm:t>
        <a:bodyPr/>
        <a:lstStyle/>
        <a:p>
          <a:endParaRPr lang="en-GB"/>
        </a:p>
      </dgm:t>
    </dgm:pt>
    <dgm:pt modelId="{6A06D0CA-150B-447B-83FC-B176FD69FE6D}" type="sibTrans" cxnId="{21261C63-2A55-4C3C-8631-42C507D49047}">
      <dgm:prSet/>
      <dgm:spPr/>
      <dgm:t>
        <a:bodyPr/>
        <a:lstStyle/>
        <a:p>
          <a:endParaRPr lang="en-GB"/>
        </a:p>
      </dgm:t>
    </dgm:pt>
    <dgm:pt modelId="{A8106DF6-1329-4D8E-9FF5-C43833318216}" type="pres">
      <dgm:prSet presAssocID="{9CCD4E67-4DB9-4A2F-9AC1-FEFE5DF30A1A}" presName="linear" presStyleCnt="0">
        <dgm:presLayoutVars>
          <dgm:animLvl val="lvl"/>
          <dgm:resizeHandles val="exact"/>
        </dgm:presLayoutVars>
      </dgm:prSet>
      <dgm:spPr/>
    </dgm:pt>
    <dgm:pt modelId="{EAF32732-544A-4880-A896-E2B71F80A75F}" type="pres">
      <dgm:prSet presAssocID="{8D11D903-2624-4593-A6C1-3AB6F5677CC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A22528A-BB6F-4535-A7F4-5FB6B9465C7F}" type="pres">
      <dgm:prSet presAssocID="{8D11D903-2624-4593-A6C1-3AB6F5677CC6}" presName="childText" presStyleLbl="revTx" presStyleIdx="0" presStyleCnt="2">
        <dgm:presLayoutVars>
          <dgm:bulletEnabled val="1"/>
        </dgm:presLayoutVars>
      </dgm:prSet>
      <dgm:spPr/>
    </dgm:pt>
    <dgm:pt modelId="{79D855B0-B66F-4F1A-A395-AA869A4EC115}" type="pres">
      <dgm:prSet presAssocID="{6423A930-60B7-40BD-B3ED-77C89250BC7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21507A3-076F-4DD5-A96E-2CD83FB474C8}" type="pres">
      <dgm:prSet presAssocID="{6423A930-60B7-40BD-B3ED-77C89250BC7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5964012-2476-4987-A756-DEDF28E0577A}" srcId="{9CCD4E67-4DB9-4A2F-9AC1-FEFE5DF30A1A}" destId="{8D11D903-2624-4593-A6C1-3AB6F5677CC6}" srcOrd="0" destOrd="0" parTransId="{A68331F6-7DF4-4E7E-8E05-9538A2024EC0}" sibTransId="{B60E5E99-0AEE-4E4E-B3AD-B780015C495B}"/>
    <dgm:cxn modelId="{8E4E3717-7C9C-484B-8332-DE92681221AB}" type="presOf" srcId="{9938B6C7-1BB9-4942-8087-C809335F917A}" destId="{6A22528A-BB6F-4535-A7F4-5FB6B9465C7F}" srcOrd="0" destOrd="2" presId="urn:microsoft.com/office/officeart/2005/8/layout/vList2"/>
    <dgm:cxn modelId="{3C521323-778E-4753-87D0-D75D85E9C41C}" type="presOf" srcId="{760D0C30-3C36-45D4-B83E-AEF623A54EC3}" destId="{6A22528A-BB6F-4535-A7F4-5FB6B9465C7F}" srcOrd="0" destOrd="1" presId="urn:microsoft.com/office/officeart/2005/8/layout/vList2"/>
    <dgm:cxn modelId="{6808BB3A-AE81-43F7-9171-D382BE3AACE7}" srcId="{9CCD4E67-4DB9-4A2F-9AC1-FEFE5DF30A1A}" destId="{6423A930-60B7-40BD-B3ED-77C89250BC79}" srcOrd="1" destOrd="0" parTransId="{92E7D3D9-8CA5-426D-97B8-7499EC049755}" sibTransId="{DA1F25AA-D823-4467-BA85-D3AC0ECE6FA3}"/>
    <dgm:cxn modelId="{21261C63-2A55-4C3C-8631-42C507D49047}" srcId="{6423A930-60B7-40BD-B3ED-77C89250BC79}" destId="{43003D06-39EA-4C82-85C2-6EAAC7155203}" srcOrd="2" destOrd="0" parTransId="{334847C1-AB1A-406A-8BDF-1D25EADBF264}" sibTransId="{6A06D0CA-150B-447B-83FC-B176FD69FE6D}"/>
    <dgm:cxn modelId="{54E8846A-0996-4690-9ED9-3B657B3BD330}" type="presOf" srcId="{6423A930-60B7-40BD-B3ED-77C89250BC79}" destId="{79D855B0-B66F-4F1A-A395-AA869A4EC115}" srcOrd="0" destOrd="0" presId="urn:microsoft.com/office/officeart/2005/8/layout/vList2"/>
    <dgm:cxn modelId="{5A2C124F-7A09-4C24-8CEB-6EBE86549F42}" srcId="{8D11D903-2624-4593-A6C1-3AB6F5677CC6}" destId="{BC2B37E8-29AB-4125-AD76-F94129E542E2}" srcOrd="0" destOrd="0" parTransId="{24363039-D3F8-44E4-B36D-755E56F181CF}" sibTransId="{E9A928A3-8B74-45DC-9FFC-5C67451F2600}"/>
    <dgm:cxn modelId="{06D8C54F-27B8-4F56-AE2F-A51A7BBFBC93}" type="presOf" srcId="{B66F89A9-816E-4F58-B0A3-B4B8C63F0618}" destId="{721507A3-076F-4DD5-A96E-2CD83FB474C8}" srcOrd="0" destOrd="1" presId="urn:microsoft.com/office/officeart/2005/8/layout/vList2"/>
    <dgm:cxn modelId="{8CE00B84-8279-40EB-ACDC-42D5FEF0DBAB}" srcId="{8D11D903-2624-4593-A6C1-3AB6F5677CC6}" destId="{760D0C30-3C36-45D4-B83E-AEF623A54EC3}" srcOrd="1" destOrd="0" parTransId="{50AC19D3-8B53-4874-9D65-68C07CE9F75A}" sibTransId="{05E984B7-8070-436D-920F-DDF4BC9AD09B}"/>
    <dgm:cxn modelId="{87D909B4-413D-472D-8A4F-705F41B6A790}" type="presOf" srcId="{BC2B37E8-29AB-4125-AD76-F94129E542E2}" destId="{6A22528A-BB6F-4535-A7F4-5FB6B9465C7F}" srcOrd="0" destOrd="0" presId="urn:microsoft.com/office/officeart/2005/8/layout/vList2"/>
    <dgm:cxn modelId="{C7A64CB9-2485-4DA4-B2C4-EB7BBBB5A90F}" srcId="{6423A930-60B7-40BD-B3ED-77C89250BC79}" destId="{B66F89A9-816E-4F58-B0A3-B4B8C63F0618}" srcOrd="1" destOrd="0" parTransId="{5FD8BBB1-A29C-441A-A2D7-39BC21B1FA34}" sibTransId="{7C9A822A-570F-4DD0-9B8C-5700EA190744}"/>
    <dgm:cxn modelId="{E592F0BE-B2A7-44C3-A1BD-AA791EF522BA}" type="presOf" srcId="{8D11D903-2624-4593-A6C1-3AB6F5677CC6}" destId="{EAF32732-544A-4880-A896-E2B71F80A75F}" srcOrd="0" destOrd="0" presId="urn:microsoft.com/office/officeart/2005/8/layout/vList2"/>
    <dgm:cxn modelId="{24D956D6-8000-447A-AF8A-189CB5B068F2}" type="presOf" srcId="{8ED36538-3B0E-4E96-B405-4BD17B743271}" destId="{721507A3-076F-4DD5-A96E-2CD83FB474C8}" srcOrd="0" destOrd="0" presId="urn:microsoft.com/office/officeart/2005/8/layout/vList2"/>
    <dgm:cxn modelId="{712B28DA-DE29-4AD5-A97C-7F42E1348490}" srcId="{6423A930-60B7-40BD-B3ED-77C89250BC79}" destId="{8ED36538-3B0E-4E96-B405-4BD17B743271}" srcOrd="0" destOrd="0" parTransId="{4003D413-66DB-4D0A-8AEC-3C547B63E333}" sibTransId="{AE6A285D-E202-4606-88B3-00D8DA2B871D}"/>
    <dgm:cxn modelId="{CADB73DB-5DD1-4769-ACAF-7856374C82D6}" srcId="{8D11D903-2624-4593-A6C1-3AB6F5677CC6}" destId="{9938B6C7-1BB9-4942-8087-C809335F917A}" srcOrd="2" destOrd="0" parTransId="{901B8DBC-D788-429C-B823-4EB68175AD9F}" sibTransId="{D6CCE332-8244-482A-877D-A6E30ABF5736}"/>
    <dgm:cxn modelId="{529C79E8-01ED-4350-9ACB-16C333A63AF7}" type="presOf" srcId="{43003D06-39EA-4C82-85C2-6EAAC7155203}" destId="{721507A3-076F-4DD5-A96E-2CD83FB474C8}" srcOrd="0" destOrd="2" presId="urn:microsoft.com/office/officeart/2005/8/layout/vList2"/>
    <dgm:cxn modelId="{411E4EF8-0AAB-4759-A15C-A4DF2FCC4C96}" type="presOf" srcId="{9CCD4E67-4DB9-4A2F-9AC1-FEFE5DF30A1A}" destId="{A8106DF6-1329-4D8E-9FF5-C43833318216}" srcOrd="0" destOrd="0" presId="urn:microsoft.com/office/officeart/2005/8/layout/vList2"/>
    <dgm:cxn modelId="{AB2F9BFB-13F0-4CA8-A67E-E071DF1F5B33}" type="presParOf" srcId="{A8106DF6-1329-4D8E-9FF5-C43833318216}" destId="{EAF32732-544A-4880-A896-E2B71F80A75F}" srcOrd="0" destOrd="0" presId="urn:microsoft.com/office/officeart/2005/8/layout/vList2"/>
    <dgm:cxn modelId="{B7E8C8E8-8B6B-4305-B8A8-5B1D08BADCCD}" type="presParOf" srcId="{A8106DF6-1329-4D8E-9FF5-C43833318216}" destId="{6A22528A-BB6F-4535-A7F4-5FB6B9465C7F}" srcOrd="1" destOrd="0" presId="urn:microsoft.com/office/officeart/2005/8/layout/vList2"/>
    <dgm:cxn modelId="{EE32DA54-D85F-4EDC-896D-9C66D143C392}" type="presParOf" srcId="{A8106DF6-1329-4D8E-9FF5-C43833318216}" destId="{79D855B0-B66F-4F1A-A395-AA869A4EC115}" srcOrd="2" destOrd="0" presId="urn:microsoft.com/office/officeart/2005/8/layout/vList2"/>
    <dgm:cxn modelId="{346F5ADF-AA33-4743-87C2-4D43937B0C48}" type="presParOf" srcId="{A8106DF6-1329-4D8E-9FF5-C43833318216}" destId="{721507A3-076F-4DD5-A96E-2CD83FB474C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C930D-9934-4686-9A76-43105A5F6894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0B4D018-EAF6-4850-8196-D934FD4D06C2}">
      <dgm:prSet phldrT="[Text]"/>
      <dgm:spPr/>
      <dgm:t>
        <a:bodyPr/>
        <a:lstStyle/>
        <a:p>
          <a:r>
            <a:rPr lang="en-GB" dirty="0"/>
            <a:t>Ensuring patient care and safety</a:t>
          </a:r>
        </a:p>
      </dgm:t>
    </dgm:pt>
    <dgm:pt modelId="{8714F356-6440-4D25-A478-05D6AA63F7C2}" type="parTrans" cxnId="{8E3213F4-35A9-44EC-836A-7D0298E187CE}">
      <dgm:prSet/>
      <dgm:spPr/>
      <dgm:t>
        <a:bodyPr/>
        <a:lstStyle/>
        <a:p>
          <a:endParaRPr lang="en-GB"/>
        </a:p>
      </dgm:t>
    </dgm:pt>
    <dgm:pt modelId="{44CAB8B8-6B8B-45B1-A14F-9ADD5B7A5E05}" type="sibTrans" cxnId="{8E3213F4-35A9-44EC-836A-7D0298E187CE}">
      <dgm:prSet/>
      <dgm:spPr/>
      <dgm:t>
        <a:bodyPr/>
        <a:lstStyle/>
        <a:p>
          <a:endParaRPr lang="en-GB"/>
        </a:p>
      </dgm:t>
    </dgm:pt>
    <dgm:pt modelId="{6E9FC03B-FEB7-4C44-9F60-3BAE6D4A17AA}">
      <dgm:prSet phldrT="[Text]"/>
      <dgm:spPr/>
      <dgm:t>
        <a:bodyPr/>
        <a:lstStyle/>
        <a:p>
          <a:r>
            <a:rPr lang="en-GB" dirty="0"/>
            <a:t>Driving innovation</a:t>
          </a:r>
        </a:p>
      </dgm:t>
    </dgm:pt>
    <dgm:pt modelId="{15E75841-71BA-4E6E-B383-06FC63BC780F}" type="parTrans" cxnId="{B5AA983F-3A5C-48C5-A71E-AC6F24491371}">
      <dgm:prSet/>
      <dgm:spPr/>
      <dgm:t>
        <a:bodyPr/>
        <a:lstStyle/>
        <a:p>
          <a:endParaRPr lang="en-GB"/>
        </a:p>
      </dgm:t>
    </dgm:pt>
    <dgm:pt modelId="{561BD905-1777-4FAA-A32F-EC516AECE8AE}" type="sibTrans" cxnId="{B5AA983F-3A5C-48C5-A71E-AC6F24491371}">
      <dgm:prSet/>
      <dgm:spPr/>
      <dgm:t>
        <a:bodyPr/>
        <a:lstStyle/>
        <a:p>
          <a:endParaRPr lang="en-GB"/>
        </a:p>
      </dgm:t>
    </dgm:pt>
    <dgm:pt modelId="{7681B323-14A6-4BBD-A79D-B3117025D377}">
      <dgm:prSet phldrT="[Text]"/>
      <dgm:spPr/>
      <dgm:t>
        <a:bodyPr/>
        <a:lstStyle/>
        <a:p>
          <a:r>
            <a:rPr lang="en-GB" dirty="0"/>
            <a:t>Improving patient care</a:t>
          </a:r>
        </a:p>
      </dgm:t>
    </dgm:pt>
    <dgm:pt modelId="{6767207E-632C-4329-B7B8-1A551EE9A88E}" type="parTrans" cxnId="{8574C669-970E-4FBB-8912-363A70235C24}">
      <dgm:prSet/>
      <dgm:spPr/>
      <dgm:t>
        <a:bodyPr/>
        <a:lstStyle/>
        <a:p>
          <a:endParaRPr lang="en-GB"/>
        </a:p>
      </dgm:t>
    </dgm:pt>
    <dgm:pt modelId="{CB407553-6644-4145-A548-22C79C40C98B}" type="sibTrans" cxnId="{8574C669-970E-4FBB-8912-363A70235C24}">
      <dgm:prSet/>
      <dgm:spPr/>
      <dgm:t>
        <a:bodyPr/>
        <a:lstStyle/>
        <a:p>
          <a:endParaRPr lang="en-GB"/>
        </a:p>
      </dgm:t>
    </dgm:pt>
    <dgm:pt modelId="{6EE491BE-3E77-4F85-A6A0-5049F0921D07}">
      <dgm:prSet phldrT="[Text]"/>
      <dgm:spPr/>
      <dgm:t>
        <a:bodyPr/>
        <a:lstStyle/>
        <a:p>
          <a:r>
            <a:rPr lang="en-GB" dirty="0"/>
            <a:t>Contributing to sustainability</a:t>
          </a:r>
        </a:p>
      </dgm:t>
    </dgm:pt>
    <dgm:pt modelId="{CFAA8845-E61C-4339-A878-F0F29E45BBFF}" type="parTrans" cxnId="{477CE171-914B-4B5C-8420-E1B1626AF763}">
      <dgm:prSet/>
      <dgm:spPr/>
      <dgm:t>
        <a:bodyPr/>
        <a:lstStyle/>
        <a:p>
          <a:endParaRPr lang="en-GB"/>
        </a:p>
      </dgm:t>
    </dgm:pt>
    <dgm:pt modelId="{41066B2C-3B93-4217-85F2-AE6113DA13B2}" type="sibTrans" cxnId="{477CE171-914B-4B5C-8420-E1B1626AF763}">
      <dgm:prSet/>
      <dgm:spPr/>
      <dgm:t>
        <a:bodyPr/>
        <a:lstStyle/>
        <a:p>
          <a:endParaRPr lang="en-GB"/>
        </a:p>
      </dgm:t>
    </dgm:pt>
    <dgm:pt modelId="{3BB0C4C6-6719-4115-A6F4-41D842702403}" type="pres">
      <dgm:prSet presAssocID="{F6EC930D-9934-4686-9A76-43105A5F6894}" presName="cycle" presStyleCnt="0">
        <dgm:presLayoutVars>
          <dgm:dir/>
          <dgm:resizeHandles val="exact"/>
        </dgm:presLayoutVars>
      </dgm:prSet>
      <dgm:spPr/>
    </dgm:pt>
    <dgm:pt modelId="{20631169-A035-4DFF-A40C-127427411E54}" type="pres">
      <dgm:prSet presAssocID="{70B4D018-EAF6-4850-8196-D934FD4D06C2}" presName="node" presStyleLbl="node1" presStyleIdx="0" presStyleCnt="4" custScaleX="139409">
        <dgm:presLayoutVars>
          <dgm:bulletEnabled val="1"/>
        </dgm:presLayoutVars>
      </dgm:prSet>
      <dgm:spPr/>
    </dgm:pt>
    <dgm:pt modelId="{9C47001C-EF14-45F6-958F-AB05ECD4C7B9}" type="pres">
      <dgm:prSet presAssocID="{70B4D018-EAF6-4850-8196-D934FD4D06C2}" presName="spNode" presStyleCnt="0"/>
      <dgm:spPr/>
    </dgm:pt>
    <dgm:pt modelId="{1F6182B8-EA76-4F87-83AF-FE920E8B7DFD}" type="pres">
      <dgm:prSet presAssocID="{44CAB8B8-6B8B-45B1-A14F-9ADD5B7A5E05}" presName="sibTrans" presStyleLbl="sibTrans1D1" presStyleIdx="0" presStyleCnt="4"/>
      <dgm:spPr/>
    </dgm:pt>
    <dgm:pt modelId="{220E1631-1BB3-4BB7-8FCB-314E6BD8841D}" type="pres">
      <dgm:prSet presAssocID="{6E9FC03B-FEB7-4C44-9F60-3BAE6D4A17AA}" presName="node" presStyleLbl="node1" presStyleIdx="1" presStyleCnt="4" custScaleX="139409">
        <dgm:presLayoutVars>
          <dgm:bulletEnabled val="1"/>
        </dgm:presLayoutVars>
      </dgm:prSet>
      <dgm:spPr/>
    </dgm:pt>
    <dgm:pt modelId="{4C4C5DD5-C77E-4C8B-A2E6-1573DDC99F52}" type="pres">
      <dgm:prSet presAssocID="{6E9FC03B-FEB7-4C44-9F60-3BAE6D4A17AA}" presName="spNode" presStyleCnt="0"/>
      <dgm:spPr/>
    </dgm:pt>
    <dgm:pt modelId="{1033AB67-B006-427D-A945-6E2535133C2C}" type="pres">
      <dgm:prSet presAssocID="{561BD905-1777-4FAA-A32F-EC516AECE8AE}" presName="sibTrans" presStyleLbl="sibTrans1D1" presStyleIdx="1" presStyleCnt="4"/>
      <dgm:spPr/>
    </dgm:pt>
    <dgm:pt modelId="{E2739E6A-BCA2-4976-853E-AF971E911A39}" type="pres">
      <dgm:prSet presAssocID="{7681B323-14A6-4BBD-A79D-B3117025D377}" presName="node" presStyleLbl="node1" presStyleIdx="2" presStyleCnt="4" custScaleX="139409">
        <dgm:presLayoutVars>
          <dgm:bulletEnabled val="1"/>
        </dgm:presLayoutVars>
      </dgm:prSet>
      <dgm:spPr/>
    </dgm:pt>
    <dgm:pt modelId="{E03189A3-D4AC-4ED7-83C9-8AE15AE7D02B}" type="pres">
      <dgm:prSet presAssocID="{7681B323-14A6-4BBD-A79D-B3117025D377}" presName="spNode" presStyleCnt="0"/>
      <dgm:spPr/>
    </dgm:pt>
    <dgm:pt modelId="{E90CCDF2-78B4-42C4-9353-BBC9F5531EAB}" type="pres">
      <dgm:prSet presAssocID="{CB407553-6644-4145-A548-22C79C40C98B}" presName="sibTrans" presStyleLbl="sibTrans1D1" presStyleIdx="2" presStyleCnt="4"/>
      <dgm:spPr/>
    </dgm:pt>
    <dgm:pt modelId="{BA6B634B-CF62-4294-A187-0483167A9AE1}" type="pres">
      <dgm:prSet presAssocID="{6EE491BE-3E77-4F85-A6A0-5049F0921D07}" presName="node" presStyleLbl="node1" presStyleIdx="3" presStyleCnt="4" custScaleX="139409">
        <dgm:presLayoutVars>
          <dgm:bulletEnabled val="1"/>
        </dgm:presLayoutVars>
      </dgm:prSet>
      <dgm:spPr/>
    </dgm:pt>
    <dgm:pt modelId="{50B9DBD1-09D9-4ADE-B4F9-87AAAB101269}" type="pres">
      <dgm:prSet presAssocID="{6EE491BE-3E77-4F85-A6A0-5049F0921D07}" presName="spNode" presStyleCnt="0"/>
      <dgm:spPr/>
    </dgm:pt>
    <dgm:pt modelId="{988D1A43-9EDA-4BD9-B6D2-6443AE4F00C2}" type="pres">
      <dgm:prSet presAssocID="{41066B2C-3B93-4217-85F2-AE6113DA13B2}" presName="sibTrans" presStyleLbl="sibTrans1D1" presStyleIdx="3" presStyleCnt="4"/>
      <dgm:spPr/>
    </dgm:pt>
  </dgm:ptLst>
  <dgm:cxnLst>
    <dgm:cxn modelId="{4ED8A512-A997-478E-9F12-2D158734CF93}" type="presOf" srcId="{70B4D018-EAF6-4850-8196-D934FD4D06C2}" destId="{20631169-A035-4DFF-A40C-127427411E54}" srcOrd="0" destOrd="0" presId="urn:microsoft.com/office/officeart/2005/8/layout/cycle6"/>
    <dgm:cxn modelId="{B5AA983F-3A5C-48C5-A71E-AC6F24491371}" srcId="{F6EC930D-9934-4686-9A76-43105A5F6894}" destId="{6E9FC03B-FEB7-4C44-9F60-3BAE6D4A17AA}" srcOrd="1" destOrd="0" parTransId="{15E75841-71BA-4E6E-B383-06FC63BC780F}" sibTransId="{561BD905-1777-4FAA-A32F-EC516AECE8AE}"/>
    <dgm:cxn modelId="{8574C669-970E-4FBB-8912-363A70235C24}" srcId="{F6EC930D-9934-4686-9A76-43105A5F6894}" destId="{7681B323-14A6-4BBD-A79D-B3117025D377}" srcOrd="2" destOrd="0" parTransId="{6767207E-632C-4329-B7B8-1A551EE9A88E}" sibTransId="{CB407553-6644-4145-A548-22C79C40C98B}"/>
    <dgm:cxn modelId="{9EAA114F-5A76-4A9F-88F8-88841344ED50}" type="presOf" srcId="{561BD905-1777-4FAA-A32F-EC516AECE8AE}" destId="{1033AB67-B006-427D-A945-6E2535133C2C}" srcOrd="0" destOrd="0" presId="urn:microsoft.com/office/officeart/2005/8/layout/cycle6"/>
    <dgm:cxn modelId="{477CE171-914B-4B5C-8420-E1B1626AF763}" srcId="{F6EC930D-9934-4686-9A76-43105A5F6894}" destId="{6EE491BE-3E77-4F85-A6A0-5049F0921D07}" srcOrd="3" destOrd="0" parTransId="{CFAA8845-E61C-4339-A878-F0F29E45BBFF}" sibTransId="{41066B2C-3B93-4217-85F2-AE6113DA13B2}"/>
    <dgm:cxn modelId="{826C317E-E9D7-40E8-B5D1-F74FF270DAD5}" type="presOf" srcId="{6EE491BE-3E77-4F85-A6A0-5049F0921D07}" destId="{BA6B634B-CF62-4294-A187-0483167A9AE1}" srcOrd="0" destOrd="0" presId="urn:microsoft.com/office/officeart/2005/8/layout/cycle6"/>
    <dgm:cxn modelId="{27E586A8-A664-4D7B-A617-3A4FAC2596B1}" type="presOf" srcId="{44CAB8B8-6B8B-45B1-A14F-9ADD5B7A5E05}" destId="{1F6182B8-EA76-4F87-83AF-FE920E8B7DFD}" srcOrd="0" destOrd="0" presId="urn:microsoft.com/office/officeart/2005/8/layout/cycle6"/>
    <dgm:cxn modelId="{BE3923AA-B4C9-45E5-B4CD-7753A828375D}" type="presOf" srcId="{6E9FC03B-FEB7-4C44-9F60-3BAE6D4A17AA}" destId="{220E1631-1BB3-4BB7-8FCB-314E6BD8841D}" srcOrd="0" destOrd="0" presId="urn:microsoft.com/office/officeart/2005/8/layout/cycle6"/>
    <dgm:cxn modelId="{FA226AC3-EC78-4932-A2A6-CEF102653742}" type="presOf" srcId="{CB407553-6644-4145-A548-22C79C40C98B}" destId="{E90CCDF2-78B4-42C4-9353-BBC9F5531EAB}" srcOrd="0" destOrd="0" presId="urn:microsoft.com/office/officeart/2005/8/layout/cycle6"/>
    <dgm:cxn modelId="{16E6D8D0-D5D8-4E4E-86A8-7A8C1A2357B0}" type="presOf" srcId="{41066B2C-3B93-4217-85F2-AE6113DA13B2}" destId="{988D1A43-9EDA-4BD9-B6D2-6443AE4F00C2}" srcOrd="0" destOrd="0" presId="urn:microsoft.com/office/officeart/2005/8/layout/cycle6"/>
    <dgm:cxn modelId="{CC20ACD4-3B52-4DF6-9EF8-43330A796B48}" type="presOf" srcId="{F6EC930D-9934-4686-9A76-43105A5F6894}" destId="{3BB0C4C6-6719-4115-A6F4-41D842702403}" srcOrd="0" destOrd="0" presId="urn:microsoft.com/office/officeart/2005/8/layout/cycle6"/>
    <dgm:cxn modelId="{BE65E4DF-8D9E-45E3-B972-8A99E1AB23E3}" type="presOf" srcId="{7681B323-14A6-4BBD-A79D-B3117025D377}" destId="{E2739E6A-BCA2-4976-853E-AF971E911A39}" srcOrd="0" destOrd="0" presId="urn:microsoft.com/office/officeart/2005/8/layout/cycle6"/>
    <dgm:cxn modelId="{8E3213F4-35A9-44EC-836A-7D0298E187CE}" srcId="{F6EC930D-9934-4686-9A76-43105A5F6894}" destId="{70B4D018-EAF6-4850-8196-D934FD4D06C2}" srcOrd="0" destOrd="0" parTransId="{8714F356-6440-4D25-A478-05D6AA63F7C2}" sibTransId="{44CAB8B8-6B8B-45B1-A14F-9ADD5B7A5E05}"/>
    <dgm:cxn modelId="{758E0EEC-8B87-4845-97DC-0791BD89EDAB}" type="presParOf" srcId="{3BB0C4C6-6719-4115-A6F4-41D842702403}" destId="{20631169-A035-4DFF-A40C-127427411E54}" srcOrd="0" destOrd="0" presId="urn:microsoft.com/office/officeart/2005/8/layout/cycle6"/>
    <dgm:cxn modelId="{E8120E40-3E1C-470D-BB2B-47E22BC7AF11}" type="presParOf" srcId="{3BB0C4C6-6719-4115-A6F4-41D842702403}" destId="{9C47001C-EF14-45F6-958F-AB05ECD4C7B9}" srcOrd="1" destOrd="0" presId="urn:microsoft.com/office/officeart/2005/8/layout/cycle6"/>
    <dgm:cxn modelId="{FB185BC6-A0F3-4693-9244-1A57B3EB0406}" type="presParOf" srcId="{3BB0C4C6-6719-4115-A6F4-41D842702403}" destId="{1F6182B8-EA76-4F87-83AF-FE920E8B7DFD}" srcOrd="2" destOrd="0" presId="urn:microsoft.com/office/officeart/2005/8/layout/cycle6"/>
    <dgm:cxn modelId="{2057C3EC-341A-4E05-BB15-44E8818AD1BD}" type="presParOf" srcId="{3BB0C4C6-6719-4115-A6F4-41D842702403}" destId="{220E1631-1BB3-4BB7-8FCB-314E6BD8841D}" srcOrd="3" destOrd="0" presId="urn:microsoft.com/office/officeart/2005/8/layout/cycle6"/>
    <dgm:cxn modelId="{FEA35045-2E71-43E8-B2AA-BCF7759A1764}" type="presParOf" srcId="{3BB0C4C6-6719-4115-A6F4-41D842702403}" destId="{4C4C5DD5-C77E-4C8B-A2E6-1573DDC99F52}" srcOrd="4" destOrd="0" presId="urn:microsoft.com/office/officeart/2005/8/layout/cycle6"/>
    <dgm:cxn modelId="{F44C77E7-E342-4ACA-8D67-34091EA0A242}" type="presParOf" srcId="{3BB0C4C6-6719-4115-A6F4-41D842702403}" destId="{1033AB67-B006-427D-A945-6E2535133C2C}" srcOrd="5" destOrd="0" presId="urn:microsoft.com/office/officeart/2005/8/layout/cycle6"/>
    <dgm:cxn modelId="{709163F2-58C3-4ECF-8897-1D0152129617}" type="presParOf" srcId="{3BB0C4C6-6719-4115-A6F4-41D842702403}" destId="{E2739E6A-BCA2-4976-853E-AF971E911A39}" srcOrd="6" destOrd="0" presId="urn:microsoft.com/office/officeart/2005/8/layout/cycle6"/>
    <dgm:cxn modelId="{00757113-D439-4FB4-9004-19FFB804B395}" type="presParOf" srcId="{3BB0C4C6-6719-4115-A6F4-41D842702403}" destId="{E03189A3-D4AC-4ED7-83C9-8AE15AE7D02B}" srcOrd="7" destOrd="0" presId="urn:microsoft.com/office/officeart/2005/8/layout/cycle6"/>
    <dgm:cxn modelId="{C95D80B1-62F6-4403-A067-5F9660B3282B}" type="presParOf" srcId="{3BB0C4C6-6719-4115-A6F4-41D842702403}" destId="{E90CCDF2-78B4-42C4-9353-BBC9F5531EAB}" srcOrd="8" destOrd="0" presId="urn:microsoft.com/office/officeart/2005/8/layout/cycle6"/>
    <dgm:cxn modelId="{A8E50A55-9986-424C-B21A-A73DC3910678}" type="presParOf" srcId="{3BB0C4C6-6719-4115-A6F4-41D842702403}" destId="{BA6B634B-CF62-4294-A187-0483167A9AE1}" srcOrd="9" destOrd="0" presId="urn:microsoft.com/office/officeart/2005/8/layout/cycle6"/>
    <dgm:cxn modelId="{D39A9CA3-95C3-453C-AA1C-DABA6B8E48BC}" type="presParOf" srcId="{3BB0C4C6-6719-4115-A6F4-41D842702403}" destId="{50B9DBD1-09D9-4ADE-B4F9-87AAAB101269}" srcOrd="10" destOrd="0" presId="urn:microsoft.com/office/officeart/2005/8/layout/cycle6"/>
    <dgm:cxn modelId="{4ABE91DF-2C21-48A5-B281-E76448250B0F}" type="presParOf" srcId="{3BB0C4C6-6719-4115-A6F4-41D842702403}" destId="{988D1A43-9EDA-4BD9-B6D2-6443AE4F00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FA8DFC-7473-4417-8917-5267A9E52DD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89BF829F-65DE-4229-A52C-6B8DD2C02E0A}">
      <dgm:prSet phldrT="[Text]"/>
      <dgm:spPr/>
      <dgm:t>
        <a:bodyPr/>
        <a:lstStyle/>
        <a:p>
          <a:r>
            <a:rPr lang="en-GB" dirty="0"/>
            <a:t>Addressing the Skills Gap</a:t>
          </a:r>
        </a:p>
      </dgm:t>
    </dgm:pt>
    <dgm:pt modelId="{E70B91CB-33AB-42A2-BD61-3951513EA104}" type="parTrans" cxnId="{BFAE0858-92A6-48E9-BAA1-D1B4CECF1C41}">
      <dgm:prSet/>
      <dgm:spPr/>
      <dgm:t>
        <a:bodyPr/>
        <a:lstStyle/>
        <a:p>
          <a:endParaRPr lang="en-GB"/>
        </a:p>
      </dgm:t>
    </dgm:pt>
    <dgm:pt modelId="{321A92BB-146A-4842-8C1A-6DCC297C23C3}" type="sibTrans" cxnId="{BFAE0858-92A6-48E9-BAA1-D1B4CECF1C41}">
      <dgm:prSet/>
      <dgm:spPr/>
      <dgm:t>
        <a:bodyPr/>
        <a:lstStyle/>
        <a:p>
          <a:endParaRPr lang="en-GB"/>
        </a:p>
      </dgm:t>
    </dgm:pt>
    <dgm:pt modelId="{0E2FED73-DA02-4722-BFD9-8BE65F3FF964}">
      <dgm:prSet phldrT="[Text]"/>
      <dgm:spPr/>
      <dgm:t>
        <a:bodyPr/>
        <a:lstStyle/>
        <a:p>
          <a:r>
            <a:rPr lang="en-GB" dirty="0"/>
            <a:t>Training the Next Generation</a:t>
          </a:r>
        </a:p>
      </dgm:t>
    </dgm:pt>
    <dgm:pt modelId="{D8EAE030-B732-4C75-8941-730E505AD034}" type="parTrans" cxnId="{85BEA915-A78A-4797-BCB3-CF0AC7F2163F}">
      <dgm:prSet/>
      <dgm:spPr/>
      <dgm:t>
        <a:bodyPr/>
        <a:lstStyle/>
        <a:p>
          <a:endParaRPr lang="en-GB"/>
        </a:p>
      </dgm:t>
    </dgm:pt>
    <dgm:pt modelId="{42A69B55-5340-47AF-8BC4-81F8D7CEE69C}" type="sibTrans" cxnId="{85BEA915-A78A-4797-BCB3-CF0AC7F2163F}">
      <dgm:prSet/>
      <dgm:spPr/>
      <dgm:t>
        <a:bodyPr/>
        <a:lstStyle/>
        <a:p>
          <a:endParaRPr lang="en-GB"/>
        </a:p>
      </dgm:t>
    </dgm:pt>
    <dgm:pt modelId="{428F2E0F-0B09-4CB0-85B2-22272D9FDAD2}">
      <dgm:prSet phldrT="[Text]"/>
      <dgm:spPr/>
      <dgm:t>
        <a:bodyPr/>
        <a:lstStyle/>
        <a:p>
          <a:r>
            <a:rPr lang="en-GB" dirty="0"/>
            <a:t>Interdisciplinary Collaboration</a:t>
          </a:r>
        </a:p>
      </dgm:t>
    </dgm:pt>
    <dgm:pt modelId="{AD0B1A66-6F44-493C-B906-11DA819430DE}" type="parTrans" cxnId="{67C1CBA0-45B6-4929-BD9B-7A8D6DAF259E}">
      <dgm:prSet/>
      <dgm:spPr/>
      <dgm:t>
        <a:bodyPr/>
        <a:lstStyle/>
        <a:p>
          <a:endParaRPr lang="en-GB"/>
        </a:p>
      </dgm:t>
    </dgm:pt>
    <dgm:pt modelId="{22328866-F23A-44DB-9639-7A9BC4307DC0}" type="sibTrans" cxnId="{67C1CBA0-45B6-4929-BD9B-7A8D6DAF259E}">
      <dgm:prSet/>
      <dgm:spPr/>
      <dgm:t>
        <a:bodyPr/>
        <a:lstStyle/>
        <a:p>
          <a:endParaRPr lang="en-GB"/>
        </a:p>
      </dgm:t>
    </dgm:pt>
    <dgm:pt modelId="{AF871261-98C5-4696-9BB5-264A3F4006B3}">
      <dgm:prSet phldrT="[Text]"/>
      <dgm:spPr/>
      <dgm:t>
        <a:bodyPr/>
        <a:lstStyle/>
        <a:p>
          <a:r>
            <a:rPr lang="en-GB" dirty="0"/>
            <a:t>Embracing New Ways of Working</a:t>
          </a:r>
        </a:p>
      </dgm:t>
    </dgm:pt>
    <dgm:pt modelId="{B4E432C1-C77C-43D4-A96A-32BB73ABF41C}" type="parTrans" cxnId="{DFC87071-6746-4F73-8156-1E6850619409}">
      <dgm:prSet/>
      <dgm:spPr/>
      <dgm:t>
        <a:bodyPr/>
        <a:lstStyle/>
        <a:p>
          <a:endParaRPr lang="en-GB"/>
        </a:p>
      </dgm:t>
    </dgm:pt>
    <dgm:pt modelId="{8CE0AB08-60A9-4FD4-86A5-302907083CA5}" type="sibTrans" cxnId="{DFC87071-6746-4F73-8156-1E6850619409}">
      <dgm:prSet/>
      <dgm:spPr/>
      <dgm:t>
        <a:bodyPr/>
        <a:lstStyle/>
        <a:p>
          <a:endParaRPr lang="en-GB"/>
        </a:p>
      </dgm:t>
    </dgm:pt>
    <dgm:pt modelId="{A7E3DCA9-927B-4FB3-80E1-3385C682E528}" type="pres">
      <dgm:prSet presAssocID="{2DFA8DFC-7473-4417-8917-5267A9E52DD8}" presName="linearFlow" presStyleCnt="0">
        <dgm:presLayoutVars>
          <dgm:dir/>
          <dgm:resizeHandles val="exact"/>
        </dgm:presLayoutVars>
      </dgm:prSet>
      <dgm:spPr/>
    </dgm:pt>
    <dgm:pt modelId="{CDE6D610-9657-405D-AA96-28DE39FB65B1}" type="pres">
      <dgm:prSet presAssocID="{89BF829F-65DE-4229-A52C-6B8DD2C02E0A}" presName="composite" presStyleCnt="0"/>
      <dgm:spPr/>
    </dgm:pt>
    <dgm:pt modelId="{E0214E78-73C5-4AF5-A78B-53972CA399F4}" type="pres">
      <dgm:prSet presAssocID="{89BF829F-65DE-4229-A52C-6B8DD2C02E0A}" presName="imgShp" presStyleLbl="fgImgPlace1" presStyleIdx="0" presStyleCnt="4" custLinFactNeighborX="-89882" custLinFactNeighborY="264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95EA8DEF-E2EC-4448-B529-5FB60D1E0D72}" type="pres">
      <dgm:prSet presAssocID="{89BF829F-65DE-4229-A52C-6B8DD2C02E0A}" presName="txShp" presStyleLbl="node1" presStyleIdx="0" presStyleCnt="4">
        <dgm:presLayoutVars>
          <dgm:bulletEnabled val="1"/>
        </dgm:presLayoutVars>
      </dgm:prSet>
      <dgm:spPr/>
    </dgm:pt>
    <dgm:pt modelId="{E7C2F67B-BD65-4127-9B41-5AD5F25084B5}" type="pres">
      <dgm:prSet presAssocID="{321A92BB-146A-4842-8C1A-6DCC297C23C3}" presName="spacing" presStyleCnt="0"/>
      <dgm:spPr/>
    </dgm:pt>
    <dgm:pt modelId="{7BFC8E4C-1557-4637-B84D-F6A9E3497091}" type="pres">
      <dgm:prSet presAssocID="{0E2FED73-DA02-4722-BFD9-8BE65F3FF964}" presName="composite" presStyleCnt="0"/>
      <dgm:spPr/>
    </dgm:pt>
    <dgm:pt modelId="{7D4C9F29-723B-4C5C-904A-1645C07F6A22}" type="pres">
      <dgm:prSet presAssocID="{0E2FED73-DA02-4722-BFD9-8BE65F3FF964}" presName="imgShp" presStyleLbl="fgImgPlace1" presStyleIdx="1" presStyleCnt="4" custLinFactNeighborX="-89882" custLinFactNeighborY="264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A51628EF-608A-44CB-9D5E-0C8CEB66F3D7}" type="pres">
      <dgm:prSet presAssocID="{0E2FED73-DA02-4722-BFD9-8BE65F3FF964}" presName="txShp" presStyleLbl="node1" presStyleIdx="1" presStyleCnt="4">
        <dgm:presLayoutVars>
          <dgm:bulletEnabled val="1"/>
        </dgm:presLayoutVars>
      </dgm:prSet>
      <dgm:spPr/>
    </dgm:pt>
    <dgm:pt modelId="{2F009E85-CED9-4E02-87E1-4B8ABDBD9403}" type="pres">
      <dgm:prSet presAssocID="{42A69B55-5340-47AF-8BC4-81F8D7CEE69C}" presName="spacing" presStyleCnt="0"/>
      <dgm:spPr/>
    </dgm:pt>
    <dgm:pt modelId="{F03DED80-3A8E-4453-B1CE-E246F513E046}" type="pres">
      <dgm:prSet presAssocID="{428F2E0F-0B09-4CB0-85B2-22272D9FDAD2}" presName="composite" presStyleCnt="0"/>
      <dgm:spPr/>
    </dgm:pt>
    <dgm:pt modelId="{939A30C3-CACA-421D-AE8F-FDAD1C48B2EA}" type="pres">
      <dgm:prSet presAssocID="{428F2E0F-0B09-4CB0-85B2-22272D9FDAD2}" presName="imgShp" presStyleLbl="fgImgPlace1" presStyleIdx="2" presStyleCnt="4" custLinFactNeighborX="-89882" custLinFactNeighborY="264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3A030F3-EF49-4EC5-A85E-F892564CF9CC}" type="pres">
      <dgm:prSet presAssocID="{428F2E0F-0B09-4CB0-85B2-22272D9FDAD2}" presName="txShp" presStyleLbl="node1" presStyleIdx="2" presStyleCnt="4">
        <dgm:presLayoutVars>
          <dgm:bulletEnabled val="1"/>
        </dgm:presLayoutVars>
      </dgm:prSet>
      <dgm:spPr/>
    </dgm:pt>
    <dgm:pt modelId="{0E2EB280-02EE-439C-8ED6-BD2CE5714258}" type="pres">
      <dgm:prSet presAssocID="{22328866-F23A-44DB-9639-7A9BC4307DC0}" presName="spacing" presStyleCnt="0"/>
      <dgm:spPr/>
    </dgm:pt>
    <dgm:pt modelId="{408413B8-7374-4D8B-B63B-F7CB0B65682C}" type="pres">
      <dgm:prSet presAssocID="{AF871261-98C5-4696-9BB5-264A3F4006B3}" presName="composite" presStyleCnt="0"/>
      <dgm:spPr/>
    </dgm:pt>
    <dgm:pt modelId="{F3B1B3BA-C446-4E30-8418-8A2509C1A310}" type="pres">
      <dgm:prSet presAssocID="{AF871261-98C5-4696-9BB5-264A3F4006B3}" presName="imgShp" presStyleLbl="fgImgPlace1" presStyleIdx="3" presStyleCnt="4" custLinFactNeighborX="-89882" custLinFactNeighborY="264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58C75DE8-C255-4B6D-AB25-E00300446393}" type="pres">
      <dgm:prSet presAssocID="{AF871261-98C5-4696-9BB5-264A3F4006B3}" presName="txShp" presStyleLbl="node1" presStyleIdx="3" presStyleCnt="4">
        <dgm:presLayoutVars>
          <dgm:bulletEnabled val="1"/>
        </dgm:presLayoutVars>
      </dgm:prSet>
      <dgm:spPr/>
    </dgm:pt>
  </dgm:ptLst>
  <dgm:cxnLst>
    <dgm:cxn modelId="{85BEA915-A78A-4797-BCB3-CF0AC7F2163F}" srcId="{2DFA8DFC-7473-4417-8917-5267A9E52DD8}" destId="{0E2FED73-DA02-4722-BFD9-8BE65F3FF964}" srcOrd="1" destOrd="0" parTransId="{D8EAE030-B732-4C75-8941-730E505AD034}" sibTransId="{42A69B55-5340-47AF-8BC4-81F8D7CEE69C}"/>
    <dgm:cxn modelId="{F8DE6A28-5EA6-4A8D-964C-788312476580}" type="presOf" srcId="{428F2E0F-0B09-4CB0-85B2-22272D9FDAD2}" destId="{C3A030F3-EF49-4EC5-A85E-F892564CF9CC}" srcOrd="0" destOrd="0" presId="urn:microsoft.com/office/officeart/2005/8/layout/vList3"/>
    <dgm:cxn modelId="{EC51D16B-B78C-4A64-AE0D-FEE0E101FADC}" type="presOf" srcId="{AF871261-98C5-4696-9BB5-264A3F4006B3}" destId="{58C75DE8-C255-4B6D-AB25-E00300446393}" srcOrd="0" destOrd="0" presId="urn:microsoft.com/office/officeart/2005/8/layout/vList3"/>
    <dgm:cxn modelId="{DFC87071-6746-4F73-8156-1E6850619409}" srcId="{2DFA8DFC-7473-4417-8917-5267A9E52DD8}" destId="{AF871261-98C5-4696-9BB5-264A3F4006B3}" srcOrd="3" destOrd="0" parTransId="{B4E432C1-C77C-43D4-A96A-32BB73ABF41C}" sibTransId="{8CE0AB08-60A9-4FD4-86A5-302907083CA5}"/>
    <dgm:cxn modelId="{BFAE0858-92A6-48E9-BAA1-D1B4CECF1C41}" srcId="{2DFA8DFC-7473-4417-8917-5267A9E52DD8}" destId="{89BF829F-65DE-4229-A52C-6B8DD2C02E0A}" srcOrd="0" destOrd="0" parTransId="{E70B91CB-33AB-42A2-BD61-3951513EA104}" sibTransId="{321A92BB-146A-4842-8C1A-6DCC297C23C3}"/>
    <dgm:cxn modelId="{B3CE508A-2BEB-4B5B-914F-E89C984CF769}" type="presOf" srcId="{89BF829F-65DE-4229-A52C-6B8DD2C02E0A}" destId="{95EA8DEF-E2EC-4448-B529-5FB60D1E0D72}" srcOrd="0" destOrd="0" presId="urn:microsoft.com/office/officeart/2005/8/layout/vList3"/>
    <dgm:cxn modelId="{67C1CBA0-45B6-4929-BD9B-7A8D6DAF259E}" srcId="{2DFA8DFC-7473-4417-8917-5267A9E52DD8}" destId="{428F2E0F-0B09-4CB0-85B2-22272D9FDAD2}" srcOrd="2" destOrd="0" parTransId="{AD0B1A66-6F44-493C-B906-11DA819430DE}" sibTransId="{22328866-F23A-44DB-9639-7A9BC4307DC0}"/>
    <dgm:cxn modelId="{95A475D7-9473-4F71-A8C4-9488EEA46A60}" type="presOf" srcId="{2DFA8DFC-7473-4417-8917-5267A9E52DD8}" destId="{A7E3DCA9-927B-4FB3-80E1-3385C682E528}" srcOrd="0" destOrd="0" presId="urn:microsoft.com/office/officeart/2005/8/layout/vList3"/>
    <dgm:cxn modelId="{ED72E0FE-02EB-4DB4-B856-97E10CACCC8B}" type="presOf" srcId="{0E2FED73-DA02-4722-BFD9-8BE65F3FF964}" destId="{A51628EF-608A-44CB-9D5E-0C8CEB66F3D7}" srcOrd="0" destOrd="0" presId="urn:microsoft.com/office/officeart/2005/8/layout/vList3"/>
    <dgm:cxn modelId="{4DE5C69F-E725-453C-899B-FA100EE3D0E4}" type="presParOf" srcId="{A7E3DCA9-927B-4FB3-80E1-3385C682E528}" destId="{CDE6D610-9657-405D-AA96-28DE39FB65B1}" srcOrd="0" destOrd="0" presId="urn:microsoft.com/office/officeart/2005/8/layout/vList3"/>
    <dgm:cxn modelId="{94BAFAFE-D592-4298-B77C-3B7EFA97E09F}" type="presParOf" srcId="{CDE6D610-9657-405D-AA96-28DE39FB65B1}" destId="{E0214E78-73C5-4AF5-A78B-53972CA399F4}" srcOrd="0" destOrd="0" presId="urn:microsoft.com/office/officeart/2005/8/layout/vList3"/>
    <dgm:cxn modelId="{D00C5946-EB15-407E-9794-F2CEC14A90FB}" type="presParOf" srcId="{CDE6D610-9657-405D-AA96-28DE39FB65B1}" destId="{95EA8DEF-E2EC-4448-B529-5FB60D1E0D72}" srcOrd="1" destOrd="0" presId="urn:microsoft.com/office/officeart/2005/8/layout/vList3"/>
    <dgm:cxn modelId="{34C46142-8CBE-4883-9870-78DDF39DE7C1}" type="presParOf" srcId="{A7E3DCA9-927B-4FB3-80E1-3385C682E528}" destId="{E7C2F67B-BD65-4127-9B41-5AD5F25084B5}" srcOrd="1" destOrd="0" presId="urn:microsoft.com/office/officeart/2005/8/layout/vList3"/>
    <dgm:cxn modelId="{DB62A94E-CEB3-458D-A4A0-44CF202AE4C2}" type="presParOf" srcId="{A7E3DCA9-927B-4FB3-80E1-3385C682E528}" destId="{7BFC8E4C-1557-4637-B84D-F6A9E3497091}" srcOrd="2" destOrd="0" presId="urn:microsoft.com/office/officeart/2005/8/layout/vList3"/>
    <dgm:cxn modelId="{D48EC5FE-3B12-40CD-B6CB-EF95F01441AE}" type="presParOf" srcId="{7BFC8E4C-1557-4637-B84D-F6A9E3497091}" destId="{7D4C9F29-723B-4C5C-904A-1645C07F6A22}" srcOrd="0" destOrd="0" presId="urn:microsoft.com/office/officeart/2005/8/layout/vList3"/>
    <dgm:cxn modelId="{CA24B618-7CA1-4B7A-8345-8B3924D0C0A9}" type="presParOf" srcId="{7BFC8E4C-1557-4637-B84D-F6A9E3497091}" destId="{A51628EF-608A-44CB-9D5E-0C8CEB66F3D7}" srcOrd="1" destOrd="0" presId="urn:microsoft.com/office/officeart/2005/8/layout/vList3"/>
    <dgm:cxn modelId="{69DFE159-CAFB-45FD-B725-152E2B2B0BEF}" type="presParOf" srcId="{A7E3DCA9-927B-4FB3-80E1-3385C682E528}" destId="{2F009E85-CED9-4E02-87E1-4B8ABDBD9403}" srcOrd="3" destOrd="0" presId="urn:microsoft.com/office/officeart/2005/8/layout/vList3"/>
    <dgm:cxn modelId="{AB9F6A79-81FF-49D5-9C3D-DD6CBA9E80F3}" type="presParOf" srcId="{A7E3DCA9-927B-4FB3-80E1-3385C682E528}" destId="{F03DED80-3A8E-4453-B1CE-E246F513E046}" srcOrd="4" destOrd="0" presId="urn:microsoft.com/office/officeart/2005/8/layout/vList3"/>
    <dgm:cxn modelId="{95F5C132-ADB8-4F47-8179-889A81C36FFF}" type="presParOf" srcId="{F03DED80-3A8E-4453-B1CE-E246F513E046}" destId="{939A30C3-CACA-421D-AE8F-FDAD1C48B2EA}" srcOrd="0" destOrd="0" presId="urn:microsoft.com/office/officeart/2005/8/layout/vList3"/>
    <dgm:cxn modelId="{02B3FC73-185E-481E-BFFC-31567BE28A0A}" type="presParOf" srcId="{F03DED80-3A8E-4453-B1CE-E246F513E046}" destId="{C3A030F3-EF49-4EC5-A85E-F892564CF9CC}" srcOrd="1" destOrd="0" presId="urn:microsoft.com/office/officeart/2005/8/layout/vList3"/>
    <dgm:cxn modelId="{E19939A9-399C-42C7-9089-1EF2BEB380BC}" type="presParOf" srcId="{A7E3DCA9-927B-4FB3-80E1-3385C682E528}" destId="{0E2EB280-02EE-439C-8ED6-BD2CE5714258}" srcOrd="5" destOrd="0" presId="urn:microsoft.com/office/officeart/2005/8/layout/vList3"/>
    <dgm:cxn modelId="{E83CD7BB-AAF3-4A42-A4D7-43D8D3BA9D5F}" type="presParOf" srcId="{A7E3DCA9-927B-4FB3-80E1-3385C682E528}" destId="{408413B8-7374-4D8B-B63B-F7CB0B65682C}" srcOrd="6" destOrd="0" presId="urn:microsoft.com/office/officeart/2005/8/layout/vList3"/>
    <dgm:cxn modelId="{6E65B5A5-B806-48DD-9D84-3F47DAB3FB46}" type="presParOf" srcId="{408413B8-7374-4D8B-B63B-F7CB0B65682C}" destId="{F3B1B3BA-C446-4E30-8418-8A2509C1A310}" srcOrd="0" destOrd="0" presId="urn:microsoft.com/office/officeart/2005/8/layout/vList3"/>
    <dgm:cxn modelId="{99E05F16-8382-4D72-AE27-A78180D3DCF6}" type="presParOf" srcId="{408413B8-7374-4D8B-B63B-F7CB0B65682C}" destId="{58C75DE8-C255-4B6D-AB25-E003004463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284348-DE85-434B-B479-69F233839EA5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4755719-FF69-4719-B8A6-25D8CD642165}">
      <dgm:prSet phldrT="[Text]" custT="1"/>
      <dgm:spPr/>
      <dgm:t>
        <a:bodyPr/>
        <a:lstStyle/>
        <a:p>
          <a:r>
            <a:rPr lang="en-GB" sz="2000" b="1" dirty="0"/>
            <a:t>Clinical Engineering</a:t>
          </a:r>
        </a:p>
      </dgm:t>
    </dgm:pt>
    <dgm:pt modelId="{4AE52DBF-1346-493F-8751-38A1CAE25A96}" type="parTrans" cxnId="{D0258067-0E63-469C-9989-E0CA5A48FF91}">
      <dgm:prSet/>
      <dgm:spPr/>
      <dgm:t>
        <a:bodyPr/>
        <a:lstStyle/>
        <a:p>
          <a:endParaRPr lang="en-GB"/>
        </a:p>
      </dgm:t>
    </dgm:pt>
    <dgm:pt modelId="{3134F708-3238-4D94-9FAE-E55F986F0CE9}" type="sibTrans" cxnId="{D0258067-0E63-469C-9989-E0CA5A48FF91}">
      <dgm:prSet/>
      <dgm:spPr/>
      <dgm:t>
        <a:bodyPr/>
        <a:lstStyle/>
        <a:p>
          <a:endParaRPr lang="en-GB"/>
        </a:p>
      </dgm:t>
    </dgm:pt>
    <dgm:pt modelId="{FF38A3DA-ECB2-4247-A0E3-CC6032244F6D}">
      <dgm:prSet phldrT="[Text]" custT="1"/>
      <dgm:spPr/>
      <dgm:t>
        <a:bodyPr/>
        <a:lstStyle/>
        <a:p>
          <a:r>
            <a:rPr lang="en-GB" sz="1600" dirty="0"/>
            <a:t>Improved perception of profession</a:t>
          </a:r>
        </a:p>
      </dgm:t>
    </dgm:pt>
    <dgm:pt modelId="{02DAFE35-8FC3-4B62-A223-2B9ED6534720}" type="parTrans" cxnId="{82E9A530-A6F7-46F6-B274-6B6B31BB1831}">
      <dgm:prSet/>
      <dgm:spPr/>
      <dgm:t>
        <a:bodyPr/>
        <a:lstStyle/>
        <a:p>
          <a:endParaRPr lang="en-GB"/>
        </a:p>
      </dgm:t>
    </dgm:pt>
    <dgm:pt modelId="{A826C531-EFD2-47B7-B749-952FB1536739}" type="sibTrans" cxnId="{82E9A530-A6F7-46F6-B274-6B6B31BB1831}">
      <dgm:prSet/>
      <dgm:spPr/>
      <dgm:t>
        <a:bodyPr/>
        <a:lstStyle/>
        <a:p>
          <a:endParaRPr lang="en-GB"/>
        </a:p>
      </dgm:t>
    </dgm:pt>
    <dgm:pt modelId="{02558AE2-AF1D-465D-9469-CD147DA6D8B2}">
      <dgm:prSet phldrT="[Text]" custT="1"/>
      <dgm:spPr/>
      <dgm:t>
        <a:bodyPr/>
        <a:lstStyle/>
        <a:p>
          <a:r>
            <a:rPr lang="en-GB" sz="1600" dirty="0">
              <a:solidFill>
                <a:schemeClr val="bg1"/>
              </a:solidFill>
            </a:rPr>
            <a:t>Investing in talent</a:t>
          </a:r>
        </a:p>
      </dgm:t>
    </dgm:pt>
    <dgm:pt modelId="{243E923A-F8D0-44F4-B70F-DBEB49969B01}" type="parTrans" cxnId="{F6D60287-B9EC-4AB7-8D96-C520DDB239FA}">
      <dgm:prSet/>
      <dgm:spPr/>
      <dgm:t>
        <a:bodyPr/>
        <a:lstStyle/>
        <a:p>
          <a:endParaRPr lang="en-GB"/>
        </a:p>
      </dgm:t>
    </dgm:pt>
    <dgm:pt modelId="{D4FAFAF6-4D09-4A99-A580-2D76ABDAF05C}" type="sibTrans" cxnId="{F6D60287-B9EC-4AB7-8D96-C520DDB239FA}">
      <dgm:prSet/>
      <dgm:spPr/>
      <dgm:t>
        <a:bodyPr/>
        <a:lstStyle/>
        <a:p>
          <a:endParaRPr lang="en-GB"/>
        </a:p>
      </dgm:t>
    </dgm:pt>
    <dgm:pt modelId="{37A69065-D4C8-4CBF-B682-2FBB7BE1A48D}">
      <dgm:prSet phldrT="[Text]" custT="1"/>
      <dgm:spPr/>
      <dgm:t>
        <a:bodyPr/>
        <a:lstStyle/>
        <a:p>
          <a:r>
            <a:rPr lang="en-GB" sz="1600" dirty="0"/>
            <a:t>Adaptability to emerging challenges</a:t>
          </a:r>
        </a:p>
      </dgm:t>
    </dgm:pt>
    <dgm:pt modelId="{72244761-5058-4677-A2B1-2FF123527999}" type="parTrans" cxnId="{0354F6CE-F260-4AF8-9478-47D7AC60B2E8}">
      <dgm:prSet/>
      <dgm:spPr/>
      <dgm:t>
        <a:bodyPr/>
        <a:lstStyle/>
        <a:p>
          <a:endParaRPr lang="en-GB"/>
        </a:p>
      </dgm:t>
    </dgm:pt>
    <dgm:pt modelId="{17FD2E3C-F800-4B49-8AD7-F545DA8BD4EE}" type="sibTrans" cxnId="{0354F6CE-F260-4AF8-9478-47D7AC60B2E8}">
      <dgm:prSet/>
      <dgm:spPr/>
      <dgm:t>
        <a:bodyPr/>
        <a:lstStyle/>
        <a:p>
          <a:endParaRPr lang="en-GB"/>
        </a:p>
      </dgm:t>
    </dgm:pt>
    <dgm:pt modelId="{3336661E-2F01-4F19-9395-AAD64CD306D5}">
      <dgm:prSet phldrT="[Text]" custT="1"/>
      <dgm:spPr/>
      <dgm:t>
        <a:bodyPr/>
        <a:lstStyle/>
        <a:p>
          <a:r>
            <a:rPr lang="en-GB" sz="1600" dirty="0"/>
            <a:t>Improved training and education</a:t>
          </a:r>
        </a:p>
      </dgm:t>
    </dgm:pt>
    <dgm:pt modelId="{EFBC1D32-031F-45B0-AC2B-C777D1A74631}" type="parTrans" cxnId="{07BC260E-1994-40E1-B4DB-5BFC4BCE6A52}">
      <dgm:prSet/>
      <dgm:spPr/>
      <dgm:t>
        <a:bodyPr/>
        <a:lstStyle/>
        <a:p>
          <a:endParaRPr lang="en-GB"/>
        </a:p>
      </dgm:t>
    </dgm:pt>
    <dgm:pt modelId="{B3B557AC-C736-479C-B266-EC4D28B11633}" type="sibTrans" cxnId="{07BC260E-1994-40E1-B4DB-5BFC4BCE6A52}">
      <dgm:prSet/>
      <dgm:spPr/>
      <dgm:t>
        <a:bodyPr/>
        <a:lstStyle/>
        <a:p>
          <a:endParaRPr lang="en-GB"/>
        </a:p>
      </dgm:t>
    </dgm:pt>
    <dgm:pt modelId="{238410A3-C655-4BA4-A4BA-ED1DB60575C5}">
      <dgm:prSet phldrT="[Text]" custT="1"/>
      <dgm:spPr/>
      <dgm:t>
        <a:bodyPr/>
        <a:lstStyle/>
        <a:p>
          <a:r>
            <a:rPr lang="en-GB" sz="1600" dirty="0"/>
            <a:t>Continuous learning and professional growth</a:t>
          </a:r>
        </a:p>
      </dgm:t>
    </dgm:pt>
    <dgm:pt modelId="{EB46BFC1-7395-40D0-BA62-EB862DE8D54D}" type="parTrans" cxnId="{6ACCACF4-CCBF-446D-9AF0-C87C63733678}">
      <dgm:prSet/>
      <dgm:spPr/>
      <dgm:t>
        <a:bodyPr/>
        <a:lstStyle/>
        <a:p>
          <a:endParaRPr lang="en-GB"/>
        </a:p>
      </dgm:t>
    </dgm:pt>
    <dgm:pt modelId="{4159CB33-E938-430C-A436-2AF924469539}" type="sibTrans" cxnId="{6ACCACF4-CCBF-446D-9AF0-C87C63733678}">
      <dgm:prSet/>
      <dgm:spPr/>
      <dgm:t>
        <a:bodyPr/>
        <a:lstStyle/>
        <a:p>
          <a:endParaRPr lang="en-GB"/>
        </a:p>
      </dgm:t>
    </dgm:pt>
    <dgm:pt modelId="{6B068AC4-2BD4-499F-B4EC-781D518219EE}">
      <dgm:prSet phldrT="[Text]" custT="1"/>
      <dgm:spPr/>
      <dgm:t>
        <a:bodyPr/>
        <a:lstStyle/>
        <a:p>
          <a:r>
            <a:rPr lang="en-GB" sz="1600" dirty="0"/>
            <a:t>Statutory professional registration</a:t>
          </a:r>
        </a:p>
      </dgm:t>
    </dgm:pt>
    <dgm:pt modelId="{0E7B1753-7C56-4749-A7E2-8C3174FB0B46}" type="parTrans" cxnId="{6E48E567-F051-45A6-89BC-82E741625421}">
      <dgm:prSet/>
      <dgm:spPr/>
      <dgm:t>
        <a:bodyPr/>
        <a:lstStyle/>
        <a:p>
          <a:endParaRPr lang="en-GB"/>
        </a:p>
      </dgm:t>
    </dgm:pt>
    <dgm:pt modelId="{270EB429-BCA5-4108-A883-43A4EBA278A2}" type="sibTrans" cxnId="{6E48E567-F051-45A6-89BC-82E741625421}">
      <dgm:prSet/>
      <dgm:spPr/>
      <dgm:t>
        <a:bodyPr/>
        <a:lstStyle/>
        <a:p>
          <a:endParaRPr lang="en-GB"/>
        </a:p>
      </dgm:t>
    </dgm:pt>
    <dgm:pt modelId="{58CC99E7-894D-4E17-A42F-C8AA09C283CA}" type="pres">
      <dgm:prSet presAssocID="{94284348-DE85-434B-B479-69F233839EA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17F2AF7-2E47-4205-955C-7A996913484F}" type="pres">
      <dgm:prSet presAssocID="{44755719-FF69-4719-B8A6-25D8CD642165}" presName="Parent" presStyleLbl="node0" presStyleIdx="0" presStyleCnt="1">
        <dgm:presLayoutVars>
          <dgm:chMax val="6"/>
          <dgm:chPref val="6"/>
        </dgm:presLayoutVars>
      </dgm:prSet>
      <dgm:spPr/>
    </dgm:pt>
    <dgm:pt modelId="{898A7E85-B5C6-4F03-8CE9-40B28DF673B1}" type="pres">
      <dgm:prSet presAssocID="{FF38A3DA-ECB2-4247-A0E3-CC6032244F6D}" presName="Accent1" presStyleCnt="0"/>
      <dgm:spPr/>
    </dgm:pt>
    <dgm:pt modelId="{F5C73CAA-52BE-4C91-B14A-8236A391DD5D}" type="pres">
      <dgm:prSet presAssocID="{FF38A3DA-ECB2-4247-A0E3-CC6032244F6D}" presName="Accent" presStyleLbl="bgShp" presStyleIdx="0" presStyleCnt="6"/>
      <dgm:spPr/>
    </dgm:pt>
    <dgm:pt modelId="{EF6AC0CD-FBA0-40AF-9EE4-40E1FDA0016A}" type="pres">
      <dgm:prSet presAssocID="{FF38A3DA-ECB2-4247-A0E3-CC6032244F6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3202AC-BE44-484E-86BE-721D21507EF1}" type="pres">
      <dgm:prSet presAssocID="{02558AE2-AF1D-465D-9469-CD147DA6D8B2}" presName="Accent2" presStyleCnt="0"/>
      <dgm:spPr/>
    </dgm:pt>
    <dgm:pt modelId="{8425379A-BAE0-4ACB-8DA1-BB02CE66BFD2}" type="pres">
      <dgm:prSet presAssocID="{02558AE2-AF1D-465D-9469-CD147DA6D8B2}" presName="Accent" presStyleLbl="bgShp" presStyleIdx="1" presStyleCnt="6"/>
      <dgm:spPr/>
    </dgm:pt>
    <dgm:pt modelId="{F865463F-0AE0-4198-A192-6FAAE8EAC767}" type="pres">
      <dgm:prSet presAssocID="{02558AE2-AF1D-465D-9469-CD147DA6D8B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F61633E-72E2-45DC-8052-082746A7B451}" type="pres">
      <dgm:prSet presAssocID="{37A69065-D4C8-4CBF-B682-2FBB7BE1A48D}" presName="Accent3" presStyleCnt="0"/>
      <dgm:spPr/>
    </dgm:pt>
    <dgm:pt modelId="{A6F91686-FEBE-448E-B3DB-FB5BC77B824E}" type="pres">
      <dgm:prSet presAssocID="{37A69065-D4C8-4CBF-B682-2FBB7BE1A48D}" presName="Accent" presStyleLbl="bgShp" presStyleIdx="2" presStyleCnt="6"/>
      <dgm:spPr/>
    </dgm:pt>
    <dgm:pt modelId="{DEABAFF5-797A-4A3C-B06A-A8DE580431F5}" type="pres">
      <dgm:prSet presAssocID="{37A69065-D4C8-4CBF-B682-2FBB7BE1A48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A90D0F9-EA97-4E22-87DF-48913FA67FB2}" type="pres">
      <dgm:prSet presAssocID="{3336661E-2F01-4F19-9395-AAD64CD306D5}" presName="Accent4" presStyleCnt="0"/>
      <dgm:spPr/>
    </dgm:pt>
    <dgm:pt modelId="{778E23C2-FA98-41B3-BD59-A02E7828D3AB}" type="pres">
      <dgm:prSet presAssocID="{3336661E-2F01-4F19-9395-AAD64CD306D5}" presName="Accent" presStyleLbl="bgShp" presStyleIdx="3" presStyleCnt="6"/>
      <dgm:spPr/>
    </dgm:pt>
    <dgm:pt modelId="{E7D3F31F-D7F7-4A19-A0D4-F75421FC22CD}" type="pres">
      <dgm:prSet presAssocID="{3336661E-2F01-4F19-9395-AAD64CD306D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52E1951-124C-4B66-B754-03EF009F5477}" type="pres">
      <dgm:prSet presAssocID="{238410A3-C655-4BA4-A4BA-ED1DB60575C5}" presName="Accent5" presStyleCnt="0"/>
      <dgm:spPr/>
    </dgm:pt>
    <dgm:pt modelId="{66FC2BD1-E880-41F6-9B2D-237C034C2651}" type="pres">
      <dgm:prSet presAssocID="{238410A3-C655-4BA4-A4BA-ED1DB60575C5}" presName="Accent" presStyleLbl="bgShp" presStyleIdx="4" presStyleCnt="6"/>
      <dgm:spPr/>
    </dgm:pt>
    <dgm:pt modelId="{A9844151-6D68-4159-B28D-991EEBB6693B}" type="pres">
      <dgm:prSet presAssocID="{238410A3-C655-4BA4-A4BA-ED1DB60575C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F1D37CF-50F7-4618-A1FE-8D0546D9CBA0}" type="pres">
      <dgm:prSet presAssocID="{6B068AC4-2BD4-499F-B4EC-781D518219EE}" presName="Accent6" presStyleCnt="0"/>
      <dgm:spPr/>
    </dgm:pt>
    <dgm:pt modelId="{3BFDACE5-E126-4CD8-9DD7-AFD893C4A7C6}" type="pres">
      <dgm:prSet presAssocID="{6B068AC4-2BD4-499F-B4EC-781D518219EE}" presName="Accent" presStyleLbl="bgShp" presStyleIdx="5" presStyleCnt="6"/>
      <dgm:spPr/>
    </dgm:pt>
    <dgm:pt modelId="{70AF10AC-8C38-464D-93E4-1582DDEF6560}" type="pres">
      <dgm:prSet presAssocID="{6B068AC4-2BD4-499F-B4EC-781D518219E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B18EF01-6DEE-4D47-9B46-6913D77CF03F}" type="presOf" srcId="{6B068AC4-2BD4-499F-B4EC-781D518219EE}" destId="{70AF10AC-8C38-464D-93E4-1582DDEF6560}" srcOrd="0" destOrd="0" presId="urn:microsoft.com/office/officeart/2011/layout/HexagonRadial"/>
    <dgm:cxn modelId="{07BC260E-1994-40E1-B4DB-5BFC4BCE6A52}" srcId="{44755719-FF69-4719-B8A6-25D8CD642165}" destId="{3336661E-2F01-4F19-9395-AAD64CD306D5}" srcOrd="3" destOrd="0" parTransId="{EFBC1D32-031F-45B0-AC2B-C777D1A74631}" sibTransId="{B3B557AC-C736-479C-B266-EC4D28B11633}"/>
    <dgm:cxn modelId="{54157A1F-B1C4-4A91-84B2-912CD162FCED}" type="presOf" srcId="{94284348-DE85-434B-B479-69F233839EA5}" destId="{58CC99E7-894D-4E17-A42F-C8AA09C283CA}" srcOrd="0" destOrd="0" presId="urn:microsoft.com/office/officeart/2011/layout/HexagonRadial"/>
    <dgm:cxn modelId="{D27A8523-2C2A-4286-BFEF-EC8846ACE016}" type="presOf" srcId="{FF38A3DA-ECB2-4247-A0E3-CC6032244F6D}" destId="{EF6AC0CD-FBA0-40AF-9EE4-40E1FDA0016A}" srcOrd="0" destOrd="0" presId="urn:microsoft.com/office/officeart/2011/layout/HexagonRadial"/>
    <dgm:cxn modelId="{92BC6D2E-E21C-4D2B-B735-EA8BDE1576AB}" type="presOf" srcId="{3336661E-2F01-4F19-9395-AAD64CD306D5}" destId="{E7D3F31F-D7F7-4A19-A0D4-F75421FC22CD}" srcOrd="0" destOrd="0" presId="urn:microsoft.com/office/officeart/2011/layout/HexagonRadial"/>
    <dgm:cxn modelId="{82E9A530-A6F7-46F6-B274-6B6B31BB1831}" srcId="{44755719-FF69-4719-B8A6-25D8CD642165}" destId="{FF38A3DA-ECB2-4247-A0E3-CC6032244F6D}" srcOrd="0" destOrd="0" parTransId="{02DAFE35-8FC3-4B62-A223-2B9ED6534720}" sibTransId="{A826C531-EFD2-47B7-B749-952FB1536739}"/>
    <dgm:cxn modelId="{D0258067-0E63-469C-9989-E0CA5A48FF91}" srcId="{94284348-DE85-434B-B479-69F233839EA5}" destId="{44755719-FF69-4719-B8A6-25D8CD642165}" srcOrd="0" destOrd="0" parTransId="{4AE52DBF-1346-493F-8751-38A1CAE25A96}" sibTransId="{3134F708-3238-4D94-9FAE-E55F986F0CE9}"/>
    <dgm:cxn modelId="{6E48E567-F051-45A6-89BC-82E741625421}" srcId="{44755719-FF69-4719-B8A6-25D8CD642165}" destId="{6B068AC4-2BD4-499F-B4EC-781D518219EE}" srcOrd="5" destOrd="0" parTransId="{0E7B1753-7C56-4749-A7E2-8C3174FB0B46}" sibTransId="{270EB429-BCA5-4108-A883-43A4EBA278A2}"/>
    <dgm:cxn modelId="{5A068E7D-9393-4205-BE4B-CEF2260AA269}" type="presOf" srcId="{37A69065-D4C8-4CBF-B682-2FBB7BE1A48D}" destId="{DEABAFF5-797A-4A3C-B06A-A8DE580431F5}" srcOrd="0" destOrd="0" presId="urn:microsoft.com/office/officeart/2011/layout/HexagonRadial"/>
    <dgm:cxn modelId="{F6D60287-B9EC-4AB7-8D96-C520DDB239FA}" srcId="{44755719-FF69-4719-B8A6-25D8CD642165}" destId="{02558AE2-AF1D-465D-9469-CD147DA6D8B2}" srcOrd="1" destOrd="0" parTransId="{243E923A-F8D0-44F4-B70F-DBEB49969B01}" sibTransId="{D4FAFAF6-4D09-4A99-A580-2D76ABDAF05C}"/>
    <dgm:cxn modelId="{29324C88-5CC3-48AA-B8B8-251F4FF70EAC}" type="presOf" srcId="{238410A3-C655-4BA4-A4BA-ED1DB60575C5}" destId="{A9844151-6D68-4159-B28D-991EEBB6693B}" srcOrd="0" destOrd="0" presId="urn:microsoft.com/office/officeart/2011/layout/HexagonRadial"/>
    <dgm:cxn modelId="{78066B8F-BF9C-4DB4-9C71-98769CCAF53E}" type="presOf" srcId="{44755719-FF69-4719-B8A6-25D8CD642165}" destId="{817F2AF7-2E47-4205-955C-7A996913484F}" srcOrd="0" destOrd="0" presId="urn:microsoft.com/office/officeart/2011/layout/HexagonRadial"/>
    <dgm:cxn modelId="{38FD75CB-F529-46EE-9D9F-DDBF6CB07E83}" type="presOf" srcId="{02558AE2-AF1D-465D-9469-CD147DA6D8B2}" destId="{F865463F-0AE0-4198-A192-6FAAE8EAC767}" srcOrd="0" destOrd="0" presId="urn:microsoft.com/office/officeart/2011/layout/HexagonRadial"/>
    <dgm:cxn modelId="{0354F6CE-F260-4AF8-9478-47D7AC60B2E8}" srcId="{44755719-FF69-4719-B8A6-25D8CD642165}" destId="{37A69065-D4C8-4CBF-B682-2FBB7BE1A48D}" srcOrd="2" destOrd="0" parTransId="{72244761-5058-4677-A2B1-2FF123527999}" sibTransId="{17FD2E3C-F800-4B49-8AD7-F545DA8BD4EE}"/>
    <dgm:cxn modelId="{6ACCACF4-CCBF-446D-9AF0-C87C63733678}" srcId="{44755719-FF69-4719-B8A6-25D8CD642165}" destId="{238410A3-C655-4BA4-A4BA-ED1DB60575C5}" srcOrd="4" destOrd="0" parTransId="{EB46BFC1-7395-40D0-BA62-EB862DE8D54D}" sibTransId="{4159CB33-E938-430C-A436-2AF924469539}"/>
    <dgm:cxn modelId="{F1EED0A1-95B3-46BE-8AE2-FE8FA4ABDA2C}" type="presParOf" srcId="{58CC99E7-894D-4E17-A42F-C8AA09C283CA}" destId="{817F2AF7-2E47-4205-955C-7A996913484F}" srcOrd="0" destOrd="0" presId="urn:microsoft.com/office/officeart/2011/layout/HexagonRadial"/>
    <dgm:cxn modelId="{ABA78AC8-B91A-4365-AE31-053FCA5D911D}" type="presParOf" srcId="{58CC99E7-894D-4E17-A42F-C8AA09C283CA}" destId="{898A7E85-B5C6-4F03-8CE9-40B28DF673B1}" srcOrd="1" destOrd="0" presId="urn:microsoft.com/office/officeart/2011/layout/HexagonRadial"/>
    <dgm:cxn modelId="{19DA8232-F338-4390-BCC0-CBDA56C82309}" type="presParOf" srcId="{898A7E85-B5C6-4F03-8CE9-40B28DF673B1}" destId="{F5C73CAA-52BE-4C91-B14A-8236A391DD5D}" srcOrd="0" destOrd="0" presId="urn:microsoft.com/office/officeart/2011/layout/HexagonRadial"/>
    <dgm:cxn modelId="{AF239D2A-15C8-493D-8386-75DC20557BBD}" type="presParOf" srcId="{58CC99E7-894D-4E17-A42F-C8AA09C283CA}" destId="{EF6AC0CD-FBA0-40AF-9EE4-40E1FDA0016A}" srcOrd="2" destOrd="0" presId="urn:microsoft.com/office/officeart/2011/layout/HexagonRadial"/>
    <dgm:cxn modelId="{B42D158B-A104-4867-BFA3-71EB0E2C85B6}" type="presParOf" srcId="{58CC99E7-894D-4E17-A42F-C8AA09C283CA}" destId="{633202AC-BE44-484E-86BE-721D21507EF1}" srcOrd="3" destOrd="0" presId="urn:microsoft.com/office/officeart/2011/layout/HexagonRadial"/>
    <dgm:cxn modelId="{0575BBEA-1685-47F9-B0F1-B723DC427A51}" type="presParOf" srcId="{633202AC-BE44-484E-86BE-721D21507EF1}" destId="{8425379A-BAE0-4ACB-8DA1-BB02CE66BFD2}" srcOrd="0" destOrd="0" presId="urn:microsoft.com/office/officeart/2011/layout/HexagonRadial"/>
    <dgm:cxn modelId="{112A24BA-7206-49C3-8DFF-6270A81B6A16}" type="presParOf" srcId="{58CC99E7-894D-4E17-A42F-C8AA09C283CA}" destId="{F865463F-0AE0-4198-A192-6FAAE8EAC767}" srcOrd="4" destOrd="0" presId="urn:microsoft.com/office/officeart/2011/layout/HexagonRadial"/>
    <dgm:cxn modelId="{0416DA60-E207-41A5-B2A0-B09219DD363B}" type="presParOf" srcId="{58CC99E7-894D-4E17-A42F-C8AA09C283CA}" destId="{4F61633E-72E2-45DC-8052-082746A7B451}" srcOrd="5" destOrd="0" presId="urn:microsoft.com/office/officeart/2011/layout/HexagonRadial"/>
    <dgm:cxn modelId="{DFBB82CD-C95D-4834-8065-E407243283E1}" type="presParOf" srcId="{4F61633E-72E2-45DC-8052-082746A7B451}" destId="{A6F91686-FEBE-448E-B3DB-FB5BC77B824E}" srcOrd="0" destOrd="0" presId="urn:microsoft.com/office/officeart/2011/layout/HexagonRadial"/>
    <dgm:cxn modelId="{272E3926-597F-49D1-8A78-278B94ACC98C}" type="presParOf" srcId="{58CC99E7-894D-4E17-A42F-C8AA09C283CA}" destId="{DEABAFF5-797A-4A3C-B06A-A8DE580431F5}" srcOrd="6" destOrd="0" presId="urn:microsoft.com/office/officeart/2011/layout/HexagonRadial"/>
    <dgm:cxn modelId="{7D34DE5B-408B-4B33-BEAD-55965FE80433}" type="presParOf" srcId="{58CC99E7-894D-4E17-A42F-C8AA09C283CA}" destId="{AA90D0F9-EA97-4E22-87DF-48913FA67FB2}" srcOrd="7" destOrd="0" presId="urn:microsoft.com/office/officeart/2011/layout/HexagonRadial"/>
    <dgm:cxn modelId="{A76503FC-2F8B-4519-AEEA-2F8451E70BB2}" type="presParOf" srcId="{AA90D0F9-EA97-4E22-87DF-48913FA67FB2}" destId="{778E23C2-FA98-41B3-BD59-A02E7828D3AB}" srcOrd="0" destOrd="0" presId="urn:microsoft.com/office/officeart/2011/layout/HexagonRadial"/>
    <dgm:cxn modelId="{E3B7BE37-2313-4C08-BF83-E64B87F1BA75}" type="presParOf" srcId="{58CC99E7-894D-4E17-A42F-C8AA09C283CA}" destId="{E7D3F31F-D7F7-4A19-A0D4-F75421FC22CD}" srcOrd="8" destOrd="0" presId="urn:microsoft.com/office/officeart/2011/layout/HexagonRadial"/>
    <dgm:cxn modelId="{179742E0-E287-4375-838C-D01E4F1D7544}" type="presParOf" srcId="{58CC99E7-894D-4E17-A42F-C8AA09C283CA}" destId="{E52E1951-124C-4B66-B754-03EF009F5477}" srcOrd="9" destOrd="0" presId="urn:microsoft.com/office/officeart/2011/layout/HexagonRadial"/>
    <dgm:cxn modelId="{C860BECD-AE0E-4D08-93C3-3416817FE359}" type="presParOf" srcId="{E52E1951-124C-4B66-B754-03EF009F5477}" destId="{66FC2BD1-E880-41F6-9B2D-237C034C2651}" srcOrd="0" destOrd="0" presId="urn:microsoft.com/office/officeart/2011/layout/HexagonRadial"/>
    <dgm:cxn modelId="{93AEAC5B-5494-4529-96C4-E05ED5B897DB}" type="presParOf" srcId="{58CC99E7-894D-4E17-A42F-C8AA09C283CA}" destId="{A9844151-6D68-4159-B28D-991EEBB6693B}" srcOrd="10" destOrd="0" presId="urn:microsoft.com/office/officeart/2011/layout/HexagonRadial"/>
    <dgm:cxn modelId="{961A2B22-E394-4253-9595-BBE84A1DD426}" type="presParOf" srcId="{58CC99E7-894D-4E17-A42F-C8AA09C283CA}" destId="{0F1D37CF-50F7-4618-A1FE-8D0546D9CBA0}" srcOrd="11" destOrd="0" presId="urn:microsoft.com/office/officeart/2011/layout/HexagonRadial"/>
    <dgm:cxn modelId="{C5320059-33C1-4DAB-8F44-D66EF17E2E65}" type="presParOf" srcId="{0F1D37CF-50F7-4618-A1FE-8D0546D9CBA0}" destId="{3BFDACE5-E126-4CD8-9DD7-AFD893C4A7C6}" srcOrd="0" destOrd="0" presId="urn:microsoft.com/office/officeart/2011/layout/HexagonRadial"/>
    <dgm:cxn modelId="{D25B17AF-5955-4B79-AA84-F1DBDAEE3605}" type="presParOf" srcId="{58CC99E7-894D-4E17-A42F-C8AA09C283CA}" destId="{70AF10AC-8C38-464D-93E4-1582DDEF656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32732-544A-4880-A896-E2B71F80A75F}">
      <dsp:nvSpPr>
        <dsp:cNvPr id="0" name=""/>
        <dsp:cNvSpPr/>
      </dsp:nvSpPr>
      <dsp:spPr>
        <a:xfrm>
          <a:off x="0" y="30097"/>
          <a:ext cx="10957301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Grand Challenges</a:t>
          </a:r>
        </a:p>
      </dsp:txBody>
      <dsp:txXfrm>
        <a:off x="37467" y="67564"/>
        <a:ext cx="10882367" cy="692586"/>
      </dsp:txXfrm>
    </dsp:sp>
    <dsp:sp modelId="{6A22528A-BB6F-4535-A7F4-5FB6B9465C7F}">
      <dsp:nvSpPr>
        <dsp:cNvPr id="0" name=""/>
        <dsp:cNvSpPr/>
      </dsp:nvSpPr>
      <dsp:spPr>
        <a:xfrm>
          <a:off x="0" y="797617"/>
          <a:ext cx="10957301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89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Workforce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Climate Change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Clinical Safety and Security</a:t>
          </a:r>
        </a:p>
      </dsp:txBody>
      <dsp:txXfrm>
        <a:off x="0" y="797617"/>
        <a:ext cx="10957301" cy="1291680"/>
      </dsp:txXfrm>
    </dsp:sp>
    <dsp:sp modelId="{79D855B0-B66F-4F1A-A395-AA869A4EC115}">
      <dsp:nvSpPr>
        <dsp:cNvPr id="0" name=""/>
        <dsp:cNvSpPr/>
      </dsp:nvSpPr>
      <dsp:spPr>
        <a:xfrm>
          <a:off x="0" y="2089297"/>
          <a:ext cx="10957301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Emerging Trends</a:t>
          </a:r>
        </a:p>
      </dsp:txBody>
      <dsp:txXfrm>
        <a:off x="37467" y="2126764"/>
        <a:ext cx="10882367" cy="692586"/>
      </dsp:txXfrm>
    </dsp:sp>
    <dsp:sp modelId="{721507A3-076F-4DD5-A96E-2CD83FB474C8}">
      <dsp:nvSpPr>
        <dsp:cNvPr id="0" name=""/>
        <dsp:cNvSpPr/>
      </dsp:nvSpPr>
      <dsp:spPr>
        <a:xfrm>
          <a:off x="0" y="2856817"/>
          <a:ext cx="10957301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89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Alignment and Collaboration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Smart Digitisation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 dirty="0"/>
            <a:t>Personalised Health</a:t>
          </a:r>
        </a:p>
      </dsp:txBody>
      <dsp:txXfrm>
        <a:off x="0" y="2856817"/>
        <a:ext cx="10957301" cy="1291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31169-A035-4DFF-A40C-127427411E54}">
      <dsp:nvSpPr>
        <dsp:cNvPr id="0" name=""/>
        <dsp:cNvSpPr/>
      </dsp:nvSpPr>
      <dsp:spPr>
        <a:xfrm>
          <a:off x="4249825" y="2360"/>
          <a:ext cx="2457649" cy="11458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Ensuring patient care and safety</a:t>
          </a:r>
        </a:p>
      </dsp:txBody>
      <dsp:txXfrm>
        <a:off x="4305763" y="58298"/>
        <a:ext cx="2345773" cy="1034012"/>
      </dsp:txXfrm>
    </dsp:sp>
    <dsp:sp modelId="{1F6182B8-EA76-4F87-83AF-FE920E8B7DFD}">
      <dsp:nvSpPr>
        <dsp:cNvPr id="0" name=""/>
        <dsp:cNvSpPr/>
      </dsp:nvSpPr>
      <dsp:spPr>
        <a:xfrm>
          <a:off x="3585075" y="575305"/>
          <a:ext cx="3787149" cy="3787149"/>
        </a:xfrm>
        <a:custGeom>
          <a:avLst/>
          <a:gdLst/>
          <a:ahLst/>
          <a:cxnLst/>
          <a:rect l="0" t="0" r="0" b="0"/>
          <a:pathLst>
            <a:path>
              <a:moveTo>
                <a:pt x="3130305" y="459655"/>
              </a:moveTo>
              <a:arcTo wR="1893574" hR="1893574" stAng="18646632" swAng="187772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0E1631-1BB3-4BB7-8FCB-314E6BD8841D}">
      <dsp:nvSpPr>
        <dsp:cNvPr id="0" name=""/>
        <dsp:cNvSpPr/>
      </dsp:nvSpPr>
      <dsp:spPr>
        <a:xfrm>
          <a:off x="6143400" y="1895935"/>
          <a:ext cx="2457649" cy="1145888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Driving innovation</a:t>
          </a:r>
        </a:p>
      </dsp:txBody>
      <dsp:txXfrm>
        <a:off x="6199338" y="1951873"/>
        <a:ext cx="2345773" cy="1034012"/>
      </dsp:txXfrm>
    </dsp:sp>
    <dsp:sp modelId="{1033AB67-B006-427D-A945-6E2535133C2C}">
      <dsp:nvSpPr>
        <dsp:cNvPr id="0" name=""/>
        <dsp:cNvSpPr/>
      </dsp:nvSpPr>
      <dsp:spPr>
        <a:xfrm>
          <a:off x="3585075" y="575305"/>
          <a:ext cx="3787149" cy="3787149"/>
        </a:xfrm>
        <a:custGeom>
          <a:avLst/>
          <a:gdLst/>
          <a:ahLst/>
          <a:cxnLst/>
          <a:rect l="0" t="0" r="0" b="0"/>
          <a:pathLst>
            <a:path>
              <a:moveTo>
                <a:pt x="3695212" y="2476437"/>
              </a:moveTo>
              <a:arcTo wR="1893574" hR="1893574" stAng="1075641" swAng="1877728"/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39E6A-BCA2-4976-853E-AF971E911A39}">
      <dsp:nvSpPr>
        <dsp:cNvPr id="0" name=""/>
        <dsp:cNvSpPr/>
      </dsp:nvSpPr>
      <dsp:spPr>
        <a:xfrm>
          <a:off x="4249825" y="3789510"/>
          <a:ext cx="2457649" cy="114588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Improving patient care</a:t>
          </a:r>
        </a:p>
      </dsp:txBody>
      <dsp:txXfrm>
        <a:off x="4305763" y="3845448"/>
        <a:ext cx="2345773" cy="1034012"/>
      </dsp:txXfrm>
    </dsp:sp>
    <dsp:sp modelId="{E90CCDF2-78B4-42C4-9353-BBC9F5531EAB}">
      <dsp:nvSpPr>
        <dsp:cNvPr id="0" name=""/>
        <dsp:cNvSpPr/>
      </dsp:nvSpPr>
      <dsp:spPr>
        <a:xfrm>
          <a:off x="3585075" y="575305"/>
          <a:ext cx="3787149" cy="3787149"/>
        </a:xfrm>
        <a:custGeom>
          <a:avLst/>
          <a:gdLst/>
          <a:ahLst/>
          <a:cxnLst/>
          <a:rect l="0" t="0" r="0" b="0"/>
          <a:pathLst>
            <a:path>
              <a:moveTo>
                <a:pt x="656844" y="3327494"/>
              </a:moveTo>
              <a:arcTo wR="1893574" hR="1893574" stAng="7846632" swAng="1877728"/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B634B-CF62-4294-A187-0483167A9AE1}">
      <dsp:nvSpPr>
        <dsp:cNvPr id="0" name=""/>
        <dsp:cNvSpPr/>
      </dsp:nvSpPr>
      <dsp:spPr>
        <a:xfrm>
          <a:off x="2356251" y="1895935"/>
          <a:ext cx="2457649" cy="114588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Contributing to sustainability</a:t>
          </a:r>
        </a:p>
      </dsp:txBody>
      <dsp:txXfrm>
        <a:off x="2412189" y="1951873"/>
        <a:ext cx="2345773" cy="1034012"/>
      </dsp:txXfrm>
    </dsp:sp>
    <dsp:sp modelId="{988D1A43-9EDA-4BD9-B6D2-6443AE4F00C2}">
      <dsp:nvSpPr>
        <dsp:cNvPr id="0" name=""/>
        <dsp:cNvSpPr/>
      </dsp:nvSpPr>
      <dsp:spPr>
        <a:xfrm>
          <a:off x="3585075" y="575305"/>
          <a:ext cx="3787149" cy="3787149"/>
        </a:xfrm>
        <a:custGeom>
          <a:avLst/>
          <a:gdLst/>
          <a:ahLst/>
          <a:cxnLst/>
          <a:rect l="0" t="0" r="0" b="0"/>
          <a:pathLst>
            <a:path>
              <a:moveTo>
                <a:pt x="91937" y="1310712"/>
              </a:moveTo>
              <a:arcTo wR="1893574" hR="1893574" stAng="11875641" swAng="1877728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A8DEF-E2EC-4448-B529-5FB60D1E0D72}">
      <dsp:nvSpPr>
        <dsp:cNvPr id="0" name=""/>
        <dsp:cNvSpPr/>
      </dsp:nvSpPr>
      <dsp:spPr>
        <a:xfrm rot="10800000">
          <a:off x="2141091" y="152"/>
          <a:ext cx="7631309" cy="87567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4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Addressing the Skills Gap</a:t>
          </a:r>
        </a:p>
      </dsp:txBody>
      <dsp:txXfrm rot="10800000">
        <a:off x="2360010" y="152"/>
        <a:ext cx="7412390" cy="875677"/>
      </dsp:txXfrm>
    </dsp:sp>
    <dsp:sp modelId="{E0214E78-73C5-4AF5-A78B-53972CA399F4}">
      <dsp:nvSpPr>
        <dsp:cNvPr id="0" name=""/>
        <dsp:cNvSpPr/>
      </dsp:nvSpPr>
      <dsp:spPr>
        <a:xfrm>
          <a:off x="916176" y="23305"/>
          <a:ext cx="875677" cy="8756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628EF-608A-44CB-9D5E-0C8CEB66F3D7}">
      <dsp:nvSpPr>
        <dsp:cNvPr id="0" name=""/>
        <dsp:cNvSpPr/>
      </dsp:nvSpPr>
      <dsp:spPr>
        <a:xfrm rot="10800000">
          <a:off x="2141091" y="1116411"/>
          <a:ext cx="7631309" cy="875677"/>
        </a:xfrm>
        <a:prstGeom prst="homePlat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4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Training the Next Generation</a:t>
          </a:r>
        </a:p>
      </dsp:txBody>
      <dsp:txXfrm rot="10800000">
        <a:off x="2360010" y="1116411"/>
        <a:ext cx="7412390" cy="875677"/>
      </dsp:txXfrm>
    </dsp:sp>
    <dsp:sp modelId="{7D4C9F29-723B-4C5C-904A-1645C07F6A22}">
      <dsp:nvSpPr>
        <dsp:cNvPr id="0" name=""/>
        <dsp:cNvSpPr/>
      </dsp:nvSpPr>
      <dsp:spPr>
        <a:xfrm>
          <a:off x="916176" y="1139564"/>
          <a:ext cx="875677" cy="8756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030F3-EF49-4EC5-A85E-F892564CF9CC}">
      <dsp:nvSpPr>
        <dsp:cNvPr id="0" name=""/>
        <dsp:cNvSpPr/>
      </dsp:nvSpPr>
      <dsp:spPr>
        <a:xfrm rot="10800000">
          <a:off x="2141091" y="2232671"/>
          <a:ext cx="7631309" cy="875677"/>
        </a:xfrm>
        <a:prstGeom prst="homePlat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4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Interdisciplinary Collaboration</a:t>
          </a:r>
        </a:p>
      </dsp:txBody>
      <dsp:txXfrm rot="10800000">
        <a:off x="2360010" y="2232671"/>
        <a:ext cx="7412390" cy="875677"/>
      </dsp:txXfrm>
    </dsp:sp>
    <dsp:sp modelId="{939A30C3-CACA-421D-AE8F-FDAD1C48B2EA}">
      <dsp:nvSpPr>
        <dsp:cNvPr id="0" name=""/>
        <dsp:cNvSpPr/>
      </dsp:nvSpPr>
      <dsp:spPr>
        <a:xfrm>
          <a:off x="916176" y="2255824"/>
          <a:ext cx="875677" cy="87567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75DE8-C255-4B6D-AB25-E00300446393}">
      <dsp:nvSpPr>
        <dsp:cNvPr id="0" name=""/>
        <dsp:cNvSpPr/>
      </dsp:nvSpPr>
      <dsp:spPr>
        <a:xfrm rot="10800000">
          <a:off x="2141091" y="3348930"/>
          <a:ext cx="7631309" cy="875677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149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Embracing New Ways of Working</a:t>
          </a:r>
        </a:p>
      </dsp:txBody>
      <dsp:txXfrm rot="10800000">
        <a:off x="2360010" y="3348930"/>
        <a:ext cx="7412390" cy="875677"/>
      </dsp:txXfrm>
    </dsp:sp>
    <dsp:sp modelId="{F3B1B3BA-C446-4E30-8418-8A2509C1A310}">
      <dsp:nvSpPr>
        <dsp:cNvPr id="0" name=""/>
        <dsp:cNvSpPr/>
      </dsp:nvSpPr>
      <dsp:spPr>
        <a:xfrm>
          <a:off x="916176" y="3349082"/>
          <a:ext cx="875677" cy="87567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F2AF7-2E47-4205-955C-7A996913484F}">
      <dsp:nvSpPr>
        <dsp:cNvPr id="0" name=""/>
        <dsp:cNvSpPr/>
      </dsp:nvSpPr>
      <dsp:spPr>
        <a:xfrm>
          <a:off x="4448241" y="1620982"/>
          <a:ext cx="2060339" cy="178227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Clinical Engineering</a:t>
          </a:r>
        </a:p>
      </dsp:txBody>
      <dsp:txXfrm>
        <a:off x="4789668" y="1916330"/>
        <a:ext cx="1377485" cy="1191580"/>
      </dsp:txXfrm>
    </dsp:sp>
    <dsp:sp modelId="{8425379A-BAE0-4ACB-8DA1-BB02CE66BFD2}">
      <dsp:nvSpPr>
        <dsp:cNvPr id="0" name=""/>
        <dsp:cNvSpPr/>
      </dsp:nvSpPr>
      <dsp:spPr>
        <a:xfrm>
          <a:off x="5738409" y="768283"/>
          <a:ext cx="777359" cy="6697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AC0CD-FBA0-40AF-9EE4-40E1FDA0016A}">
      <dsp:nvSpPr>
        <dsp:cNvPr id="0" name=""/>
        <dsp:cNvSpPr/>
      </dsp:nvSpPr>
      <dsp:spPr>
        <a:xfrm>
          <a:off x="4638028" y="0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Improved perception of profession</a:t>
          </a:r>
        </a:p>
      </dsp:txBody>
      <dsp:txXfrm>
        <a:off x="4917837" y="242068"/>
        <a:ext cx="1128815" cy="976557"/>
      </dsp:txXfrm>
    </dsp:sp>
    <dsp:sp modelId="{A6F91686-FEBE-448E-B3DB-FB5BC77B824E}">
      <dsp:nvSpPr>
        <dsp:cNvPr id="0" name=""/>
        <dsp:cNvSpPr/>
      </dsp:nvSpPr>
      <dsp:spPr>
        <a:xfrm>
          <a:off x="6645648" y="2020449"/>
          <a:ext cx="777359" cy="6697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463F-0AE0-4198-A192-6FAAE8EAC767}">
      <dsp:nvSpPr>
        <dsp:cNvPr id="0" name=""/>
        <dsp:cNvSpPr/>
      </dsp:nvSpPr>
      <dsp:spPr>
        <a:xfrm>
          <a:off x="6186517" y="898424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</a:rPr>
            <a:t>Investing in talent</a:t>
          </a:r>
        </a:p>
      </dsp:txBody>
      <dsp:txXfrm>
        <a:off x="6466326" y="1140492"/>
        <a:ext cx="1128815" cy="976557"/>
      </dsp:txXfrm>
    </dsp:sp>
    <dsp:sp modelId="{778E23C2-FA98-41B3-BD59-A02E7828D3AB}">
      <dsp:nvSpPr>
        <dsp:cNvPr id="0" name=""/>
        <dsp:cNvSpPr/>
      </dsp:nvSpPr>
      <dsp:spPr>
        <a:xfrm>
          <a:off x="6015421" y="3433910"/>
          <a:ext cx="777359" cy="6697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BAFF5-797A-4A3C-B06A-A8DE580431F5}">
      <dsp:nvSpPr>
        <dsp:cNvPr id="0" name=""/>
        <dsp:cNvSpPr/>
      </dsp:nvSpPr>
      <dsp:spPr>
        <a:xfrm>
          <a:off x="6186517" y="2664621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Adaptability to emerging challenges</a:t>
          </a:r>
        </a:p>
      </dsp:txBody>
      <dsp:txXfrm>
        <a:off x="6466326" y="2906689"/>
        <a:ext cx="1128815" cy="976557"/>
      </dsp:txXfrm>
    </dsp:sp>
    <dsp:sp modelId="{66FC2BD1-E880-41F6-9B2D-237C034C2651}">
      <dsp:nvSpPr>
        <dsp:cNvPr id="0" name=""/>
        <dsp:cNvSpPr/>
      </dsp:nvSpPr>
      <dsp:spPr>
        <a:xfrm>
          <a:off x="4452075" y="3580632"/>
          <a:ext cx="777359" cy="6697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3F31F-D7F7-4A19-A0D4-F75421FC22CD}">
      <dsp:nvSpPr>
        <dsp:cNvPr id="0" name=""/>
        <dsp:cNvSpPr/>
      </dsp:nvSpPr>
      <dsp:spPr>
        <a:xfrm>
          <a:off x="4638028" y="3564050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Improved training and education</a:t>
          </a:r>
        </a:p>
      </dsp:txBody>
      <dsp:txXfrm>
        <a:off x="4917837" y="3806118"/>
        <a:ext cx="1128815" cy="976557"/>
      </dsp:txXfrm>
    </dsp:sp>
    <dsp:sp modelId="{3BFDACE5-E126-4CD8-9DD7-AFD893C4A7C6}">
      <dsp:nvSpPr>
        <dsp:cNvPr id="0" name=""/>
        <dsp:cNvSpPr/>
      </dsp:nvSpPr>
      <dsp:spPr>
        <a:xfrm>
          <a:off x="3529979" y="2328968"/>
          <a:ext cx="777359" cy="669798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44151-6D68-4159-B28D-991EEBB6693B}">
      <dsp:nvSpPr>
        <dsp:cNvPr id="0" name=""/>
        <dsp:cNvSpPr/>
      </dsp:nvSpPr>
      <dsp:spPr>
        <a:xfrm>
          <a:off x="3082350" y="2665626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Continuous learning and professional growth</a:t>
          </a:r>
        </a:p>
      </dsp:txBody>
      <dsp:txXfrm>
        <a:off x="3362159" y="2907694"/>
        <a:ext cx="1128815" cy="976557"/>
      </dsp:txXfrm>
    </dsp:sp>
    <dsp:sp modelId="{70AF10AC-8C38-464D-93E4-1582DDEF6560}">
      <dsp:nvSpPr>
        <dsp:cNvPr id="0" name=""/>
        <dsp:cNvSpPr/>
      </dsp:nvSpPr>
      <dsp:spPr>
        <a:xfrm>
          <a:off x="3082350" y="896414"/>
          <a:ext cx="1688433" cy="146069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Statutory professional registration</a:t>
          </a:r>
        </a:p>
      </dsp:txBody>
      <dsp:txXfrm>
        <a:off x="3362159" y="1138482"/>
        <a:ext cx="1128815" cy="976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3D24B-B68E-BE48-A22C-C935011FA9BB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F065-5804-AA42-9E85-7CED5A4CE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1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u="none" strike="noStrike" baseline="0" dirty="0">
                <a:solidFill>
                  <a:srgbClr val="000000"/>
                </a:solidFill>
                <a:latin typeface="Moderat-Bold"/>
              </a:rPr>
              <a:t>Grand challenges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oderat-Light"/>
              </a:rPr>
              <a:t>are major challenges that</a:t>
            </a:r>
          </a:p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Moderat-Light"/>
              </a:rPr>
              <a:t>are increasingly affecting healthcare sciences: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Staffing and workforce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Climate change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Safety and security</a:t>
            </a:r>
          </a:p>
          <a:p>
            <a:endParaRPr lang="en-GB" dirty="0"/>
          </a:p>
          <a:p>
            <a:pPr algn="l"/>
            <a:r>
              <a:rPr lang="en-GB" sz="1200" b="1" i="0" u="none" strike="noStrike" baseline="0" dirty="0">
                <a:solidFill>
                  <a:srgbClr val="000000"/>
                </a:solidFill>
                <a:latin typeface="Moderat-Bold"/>
              </a:rPr>
              <a:t>Emerging trends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oderat-Light"/>
              </a:rPr>
              <a:t>are technologies, enabling platforms and ideas that could be harnessed to address the grand challenges and make positive changes to the health and care research and delivery ecosystem: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Alignment and collaboration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Smart digitisation</a:t>
            </a:r>
          </a:p>
          <a:p>
            <a:pPr algn="l"/>
            <a:r>
              <a:rPr lang="en-GB" sz="1200" b="1" i="0" u="none" strike="noStrike" baseline="0" dirty="0">
                <a:solidFill>
                  <a:srgbClr val="672364"/>
                </a:solidFill>
                <a:latin typeface="Moderat-Black"/>
              </a:rPr>
              <a:t>—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oderat-Medium"/>
              </a:rPr>
              <a:t>Personalised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2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Ensuring Patient Safety and Care: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Designing, testing, and maintaining critical medical equipment (e.g., ventilators, infusion pumps).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Developing safety protocols to minimise risks in medical device usage.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Driving Innovation: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Pioneering advancements in medical devices such as robotics, imaging technologies, and implantable systems.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personalized medicine through genomics and bioinformatics.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Improving Patient Care: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Streamlining clinical workflows with advanced diagnostic and therapeutic equipment.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Ensuring the safety, reliability, and maintenance of medical devices.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Contributing to Sustainability: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Designing devices with a focus on energy efficiency and recyclable materials.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NHS sustainability goals through smarter procurement and device lifecycle management.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0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Enhanced Diagnostics – </a:t>
            </a:r>
            <a:r>
              <a:rPr lang="en-GB" sz="1200" dirty="0"/>
              <a:t>AI-driven imaging, wearable biosensors, and point-of-care testing enable faster and more accurate diagnoses.</a:t>
            </a:r>
          </a:p>
          <a:p>
            <a:r>
              <a:rPr lang="en-GB" sz="1200" b="1" dirty="0"/>
              <a:t>Personalised Treatment </a:t>
            </a:r>
            <a:r>
              <a:rPr lang="en-GB" sz="1200" dirty="0"/>
              <a:t>– 3D-printed implants, smart drug delivery systems, and precision medicine optimize patient-specific treatments.</a:t>
            </a:r>
          </a:p>
          <a:p>
            <a:r>
              <a:rPr lang="en-GB" sz="1200" b="1" dirty="0"/>
              <a:t>Remote Monitoring &amp; Telemedicine </a:t>
            </a:r>
            <a:r>
              <a:rPr lang="en-GB" sz="1200" dirty="0"/>
              <a:t>– Wearable devices and interconnected smart device solutions allow real-time monitoring of chronic conditions, reducing hospital visits.</a:t>
            </a:r>
          </a:p>
          <a:p>
            <a:r>
              <a:rPr lang="en-GB" sz="1200" b="1" dirty="0"/>
              <a:t>Minimally Invasive Procedures </a:t>
            </a:r>
            <a:r>
              <a:rPr lang="en-GB" sz="1200" dirty="0"/>
              <a:t>– Robotic-assisted surgery and advanced endoscopic tools lead to quicker recovery and reduced complications.</a:t>
            </a:r>
          </a:p>
          <a:p>
            <a:r>
              <a:rPr lang="en-GB" sz="1200" b="1" dirty="0"/>
              <a:t>Automation &amp; AI in Healthcare </a:t>
            </a:r>
            <a:r>
              <a:rPr lang="en-GB" sz="1200" dirty="0"/>
              <a:t>– AI-powered decision support tools improve clinician efficiency and reduce errors.</a:t>
            </a:r>
          </a:p>
          <a:p>
            <a:r>
              <a:rPr lang="en-GB" sz="1200" b="1" dirty="0"/>
              <a:t>Regenerative Medicine </a:t>
            </a:r>
            <a:r>
              <a:rPr lang="en-GB" sz="1200" dirty="0"/>
              <a:t>– Innovations in stem cell therapy, bioengineered tissues, and organ-on-a-chip technology are revolutionizing 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6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1. Sustainable Medical Device Lifecycle Management</a:t>
            </a:r>
          </a:p>
          <a:p>
            <a:r>
              <a:rPr lang="en-GB" b="0" dirty="0"/>
              <a:t>🔹 Energy-Efficient Medical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low-energy medical devices and optimize their power consumption, Implement smart power management systems.</a:t>
            </a:r>
          </a:p>
          <a:p>
            <a:r>
              <a:rPr lang="en-GB" b="1" dirty="0"/>
              <a:t>🔹 </a:t>
            </a:r>
            <a:r>
              <a:rPr lang="en-GB" b="0" dirty="0"/>
              <a:t>Sustainable Procurement &amp; Supply Chains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energy-efficient and eco-friendly medical devices, sourcing local and sustainable materials.</a:t>
            </a:r>
          </a:p>
          <a:p>
            <a:r>
              <a:rPr lang="en-GB" b="1" dirty="0"/>
              <a:t>🔹 </a:t>
            </a:r>
            <a:r>
              <a:rPr lang="en-GB" b="0" dirty="0"/>
              <a:t>Medical Device Longevity &amp; Circular Economy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Extend the lifespan of medical equipment through better maintenance and refurbishment, recycling and safe disposal.</a:t>
            </a:r>
          </a:p>
          <a:p>
            <a:r>
              <a:rPr lang="en-GB" b="1" dirty="0"/>
              <a:t>2. Reducing Hospital Carbon Footprint</a:t>
            </a:r>
          </a:p>
          <a:p>
            <a:r>
              <a:rPr lang="en-GB" b="0" dirty="0"/>
              <a:t>🔹 Smart Energy Systems in Hospitals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hospital-wide energy efficiency to monitor and optimize energy use, renewable energy sources (e.g., solar-powered medical equipment).</a:t>
            </a:r>
          </a:p>
          <a:p>
            <a:r>
              <a:rPr lang="en-GB" b="0" dirty="0"/>
              <a:t>🔹 Digitalization &amp; Paperless Workflows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digital health solutions (EHRs, AI-driven diagnostics), telemedicine and remote monitoring to cut down on patient travel emissions.</a:t>
            </a:r>
          </a:p>
          <a:p>
            <a:r>
              <a:rPr lang="en-GB" b="1" dirty="0"/>
              <a:t>3. Sustainable Medical Waste Management</a:t>
            </a:r>
          </a:p>
          <a:p>
            <a:r>
              <a:rPr lang="en-GB" b="0" dirty="0"/>
              <a:t>🔹 Eco-Friendly Sterilization &amp; Infection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low-carbon sterilization methods, biodegradable or reusable PPE, syringes, and surgical instruments.</a:t>
            </a:r>
          </a:p>
          <a:p>
            <a:r>
              <a:rPr lang="en-GB" b="1" dirty="0"/>
              <a:t>🔹</a:t>
            </a:r>
            <a:r>
              <a:rPr lang="en-GB" b="0" dirty="0"/>
              <a:t> Reducing Single-Use Plastics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Evaluate alternatives, recycling programs for clinical waste.</a:t>
            </a:r>
          </a:p>
          <a:p>
            <a:r>
              <a:rPr lang="en-GB" b="1" dirty="0"/>
              <a:t>4. Green Innovation &amp; Research</a:t>
            </a:r>
          </a:p>
          <a:p>
            <a:r>
              <a:rPr lang="en-GB" b="0" dirty="0"/>
              <a:t>🔹 Development of Sustainable Medical Technologies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biodegradable implants, 3D-printed prosthetics from recycled materials, and energy-efficient sensors, low-impact medical manufacturing processes.</a:t>
            </a:r>
          </a:p>
          <a:p>
            <a:r>
              <a:rPr lang="en-GB" b="0" dirty="0"/>
              <a:t>🔹 Carbon Footprint Assessment of Medical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life cycle assessments (LCA), eco-design principles.</a:t>
            </a:r>
          </a:p>
          <a:p>
            <a:r>
              <a:rPr lang="en-GB" b="1" dirty="0"/>
              <a:t>5. Policy &amp; Advocacy for Green Healthcare</a:t>
            </a:r>
          </a:p>
          <a:p>
            <a:r>
              <a:rPr lang="en-GB" b="0" dirty="0"/>
              <a:t>🔹 Net-Zero Healthcare Policies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carbon reduction strategies, NHS Net Zero (UK), EU Green Deal, and global sustainability initiatives.</a:t>
            </a:r>
          </a:p>
          <a:p>
            <a:r>
              <a:rPr lang="en-GB" b="0" dirty="0"/>
              <a:t>🔹 Training &amp; Awareness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energy-efficient device usage, green clinical engineering practices through workshops and certifications.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6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Advancements in Medical Devices: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Smart wearable devices for continuous patient monitoring.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Portable diagnostic tools for use in low-resource settings.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AI-Driven Solutions: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Predictive models for early disease detection.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AI-powered surgical robotics and precision therapy planning.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Sustainability-Focused Technologies: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Renewable energy sources for medical equipment.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Biodegradable materials for single-use devices.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Industry and Academia Partnerships: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Collaborative research to accelerate translation of innovations into clinical practice.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Joint ventures to develop cost-effective, scalable technologies.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6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Considerations: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/>
              <a:t>Can aid diagnosis </a:t>
            </a:r>
          </a:p>
          <a:p>
            <a:pPr lvl="1"/>
            <a:r>
              <a:rPr lang="en-GB" sz="2000" dirty="0"/>
              <a:t>Provides opportunity to optimise processes</a:t>
            </a:r>
          </a:p>
          <a:p>
            <a:pPr lvl="1"/>
            <a:r>
              <a:rPr lang="en-GB" sz="2000" dirty="0"/>
              <a:t>Workforce skills to interpret, train and critically challenge</a:t>
            </a:r>
            <a:endParaRPr lang="en-GB" sz="2000" b="1" dirty="0"/>
          </a:p>
          <a:p>
            <a:pPr lvl="1"/>
            <a:r>
              <a:rPr lang="en-GB" sz="2000" dirty="0"/>
              <a:t>AI does not have empathy or compassion</a:t>
            </a:r>
          </a:p>
          <a:p>
            <a:pPr lvl="1"/>
            <a:r>
              <a:rPr lang="en-GB" sz="2000" dirty="0"/>
              <a:t>Importance of data</a:t>
            </a:r>
          </a:p>
          <a:p>
            <a:pPr lvl="2"/>
            <a:r>
              <a:rPr lang="en-GB" sz="1800" dirty="0"/>
              <a:t>Training data</a:t>
            </a:r>
          </a:p>
          <a:p>
            <a:pPr lvl="2"/>
            <a:r>
              <a:rPr lang="en-GB" sz="1800" dirty="0"/>
              <a:t>Testing data</a:t>
            </a:r>
          </a:p>
          <a:p>
            <a:pPr lvl="2"/>
            <a:r>
              <a:rPr lang="en-GB" sz="1800" dirty="0"/>
              <a:t>Representative of population</a:t>
            </a:r>
          </a:p>
          <a:p>
            <a:pPr lvl="1"/>
            <a:r>
              <a:rPr lang="en-GB" sz="2000" dirty="0"/>
              <a:t>Storage, ownership and security of data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Obligation to the Public: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an ageing population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Providing high-quality patient-centred care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Providing healthcare that is available to all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Removing/reducing healthcare inequalities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5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Addressing Skills Gaps: </a:t>
            </a:r>
          </a:p>
          <a:p>
            <a:pPr lvl="1"/>
            <a:r>
              <a:rPr lang="en-GB" dirty="0"/>
              <a:t>Identifying emerging areas such as AI, machine learning, and data science where expertise is needed.</a:t>
            </a:r>
          </a:p>
          <a:p>
            <a:pPr lvl="1"/>
            <a:r>
              <a:rPr lang="en-GB" dirty="0"/>
              <a:t>Developing targeted training programs in collaboration with academic institutions and industry partners.</a:t>
            </a:r>
          </a:p>
          <a:p>
            <a:pPr lvl="1"/>
            <a:r>
              <a:rPr lang="en-GB" dirty="0"/>
              <a:t>Recognition of the importance of professional registration.</a:t>
            </a:r>
          </a:p>
          <a:p>
            <a:endParaRPr lang="en-GB" dirty="0"/>
          </a:p>
          <a:p>
            <a:r>
              <a:rPr lang="en-GB" b="1" dirty="0"/>
              <a:t>Training the Next Generation: </a:t>
            </a:r>
          </a:p>
          <a:p>
            <a:pPr lvl="1"/>
            <a:r>
              <a:rPr lang="en-GB" dirty="0"/>
              <a:t>Expanding outreach to encourage careers in healthcare science.</a:t>
            </a:r>
          </a:p>
          <a:p>
            <a:pPr lvl="1"/>
            <a:r>
              <a:rPr lang="en-GB" dirty="0"/>
              <a:t>Providing opportunities for apprenticeships, graduate schemes, and professional development.</a:t>
            </a:r>
          </a:p>
          <a:p>
            <a:endParaRPr lang="en-GB" dirty="0"/>
          </a:p>
          <a:p>
            <a:r>
              <a:rPr lang="en-GB" b="1" dirty="0"/>
              <a:t>Interdisciplinary Collaboration: </a:t>
            </a:r>
          </a:p>
          <a:p>
            <a:pPr lvl="1"/>
            <a:r>
              <a:rPr lang="en-GB" dirty="0"/>
              <a:t>Promoting collaboration across engineering, biology, physics, and data science to solve complex healthcare problems.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Embracing New Ways of Working: </a:t>
            </a:r>
          </a:p>
          <a:p>
            <a:pPr lvl="1"/>
            <a:r>
              <a:rPr lang="en-GB" dirty="0"/>
              <a:t>Adopting agile approaches to project management and problem-solving.</a:t>
            </a:r>
          </a:p>
          <a:p>
            <a:pPr lvl="1"/>
            <a:r>
              <a:rPr lang="en-GB" dirty="0"/>
              <a:t>Leveraging remote and virtual platforms for training and research collaboration.</a:t>
            </a:r>
          </a:p>
          <a:p>
            <a:pPr lvl="1"/>
            <a:r>
              <a:rPr lang="en-GB" dirty="0"/>
              <a:t>The use of virtual wards and tech-enabled home monitoring (hospital at home)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9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Improved perception of Clinical Engineering</a:t>
            </a:r>
          </a:p>
          <a:p>
            <a:r>
              <a:rPr lang="en-GB" dirty="0"/>
              <a:t>Improved understanding of the role of Clinical Engineers/Technologists/Scientists</a:t>
            </a:r>
          </a:p>
          <a:p>
            <a:r>
              <a:rPr lang="en-GB" dirty="0"/>
              <a:t>Clinical engineering teams led by an Engineer holding Chartered status</a:t>
            </a:r>
          </a:p>
          <a:p>
            <a:r>
              <a:rPr lang="en-GB" dirty="0"/>
              <a:t>Clearly defined career paths</a:t>
            </a:r>
          </a:p>
          <a:p>
            <a:r>
              <a:rPr lang="en-GB" dirty="0"/>
              <a:t>Improved training and education of Clinical Engineers and Technologists</a:t>
            </a:r>
          </a:p>
          <a:p>
            <a:r>
              <a:rPr lang="en-GB" dirty="0"/>
              <a:t>Registration of Clinical Engineers and Clinical Technologists with a professional body</a:t>
            </a:r>
          </a:p>
          <a:p>
            <a:r>
              <a:rPr lang="en-GB" dirty="0"/>
              <a:t>Equipping the workforce with the ability to adapt to emerging challenges and technologies.</a:t>
            </a:r>
          </a:p>
          <a:p>
            <a:r>
              <a:rPr lang="en-GB" dirty="0"/>
              <a:t>Promoting continuous learning and professional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92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to Action: </a:t>
            </a: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Recognize the strategic importance of Healthcare Scientists, Clinical Engineers and Clinical Technologists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Utilise the skills of this workforce to meet current challenges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 in skills, training, and infrastructure to meet future challenges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Strengthen partnerships between the NHS, industry, and academia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a resilient, sustainable, and innovative healthcare science workforce is essential to tackling the grand challenges of our time. Together, we can shape a future that delivers exceptional care, drives technological progress, and meets the needs of patients and society.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F065-5804-AA42-9E85-7CED5A4CEE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3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4F16-F5E7-7E41-B794-F7F1707CF5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5769" y="1438857"/>
            <a:ext cx="9144000" cy="10848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of presentation</a:t>
            </a:r>
            <a:br>
              <a:rPr lang="en-GB"/>
            </a:br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85F2-82F9-2E4D-835F-77362701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7" y="495946"/>
            <a:ext cx="10957301" cy="57343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 i="0">
                <a:solidFill>
                  <a:srgbClr val="2B28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F0AE3B-EAA3-8B4D-9AB2-5EB51B4B2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3436" y="1859105"/>
            <a:ext cx="10957301" cy="3340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B62C50-FC32-9B4C-AE6B-B6074181CD1A}"/>
              </a:ext>
            </a:extLst>
          </p:cNvPr>
          <p:cNvCxnSpPr/>
          <p:nvPr userDrawn="1"/>
        </p:nvCxnSpPr>
        <p:spPr>
          <a:xfrm>
            <a:off x="573436" y="1162372"/>
            <a:ext cx="10957301" cy="0"/>
          </a:xfrm>
          <a:prstGeom prst="line">
            <a:avLst/>
          </a:prstGeom>
          <a:ln w="19050">
            <a:solidFill>
              <a:srgbClr val="2B2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9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3B15F-B866-7645-A6D4-B5DCFF97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8044-97BE-A343-822A-F0035F11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0315-BC2E-A240-816F-08AC3F0FB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C8F27-EA24-954F-A592-6E555C43C4D8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2D21-AE1A-8E4B-9E6F-0117012B4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94B-2835-C143-8A84-9143C4DB1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958AC-F75E-6D45-91B9-C27D632DE5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1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4E3039-466A-AD67-D73F-BAC2214DD25C}"/>
              </a:ext>
            </a:extLst>
          </p:cNvPr>
          <p:cNvSpPr txBox="1"/>
          <p:nvPr/>
        </p:nvSpPr>
        <p:spPr>
          <a:xfrm>
            <a:off x="694659" y="812998"/>
            <a:ext cx="10802679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5000" b="1" i="0" dirty="0">
                <a:solidFill>
                  <a:srgbClr val="FFFFFF"/>
                </a:solidFill>
                <a:effectLst/>
                <a:latin typeface="YAFdJn5d8s0 0"/>
              </a:rPr>
              <a:t>Building a Healthcare Science Workforce Equipped to Face the Grand Challenges</a:t>
            </a:r>
            <a:endParaRPr lang="en-GB" sz="5000" dirty="0">
              <a:solidFill>
                <a:srgbClr val="FFFFFF"/>
              </a:solidFill>
              <a:effectLst/>
              <a:latin typeface="YAFdJn5d8s0 0"/>
            </a:endParaRPr>
          </a:p>
          <a:p>
            <a:pPr algn="ctr"/>
            <a:endParaRPr lang="en-GB" sz="3600" b="1" i="0" dirty="0">
              <a:solidFill>
                <a:srgbClr val="FFFFFF"/>
              </a:solidFill>
              <a:effectLst/>
              <a:latin typeface="YAFdJn5d8s0 0"/>
            </a:endParaRPr>
          </a:p>
          <a:p>
            <a:pPr algn="ctr"/>
            <a:r>
              <a:rPr lang="en-GB" sz="3600" b="1" i="0" dirty="0">
                <a:solidFill>
                  <a:srgbClr val="FFFFFF"/>
                </a:solidFill>
                <a:effectLst/>
                <a:latin typeface="YAFdJn5d8s0 0"/>
              </a:rPr>
              <a:t>A Clinical Engineering Focus</a:t>
            </a:r>
            <a:endParaRPr lang="en-GB" sz="3600" dirty="0">
              <a:solidFill>
                <a:srgbClr val="FFFFFF"/>
              </a:solidFill>
              <a:effectLst/>
              <a:latin typeface="YAFdJn5d8s0 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3F322-95A7-9B3B-93AD-06F039B5B22C}"/>
              </a:ext>
            </a:extLst>
          </p:cNvPr>
          <p:cNvSpPr txBox="1"/>
          <p:nvPr/>
        </p:nvSpPr>
        <p:spPr>
          <a:xfrm>
            <a:off x="851026" y="4072402"/>
            <a:ext cx="10646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>
                <a:solidFill>
                  <a:srgbClr val="FFFFFF"/>
                </a:solidFill>
                <a:effectLst/>
                <a:latin typeface="YAFdJn5d8s0 0"/>
              </a:rPr>
              <a:t>Dr Victoria Kidgell</a:t>
            </a:r>
            <a:endParaRPr lang="en-GB" sz="2400" dirty="0">
              <a:solidFill>
                <a:srgbClr val="FFFFFF"/>
              </a:solidFill>
              <a:effectLst/>
              <a:latin typeface="YAFdJn5d8s0 0"/>
            </a:endParaRPr>
          </a:p>
          <a:p>
            <a:r>
              <a:rPr lang="en-GB" sz="1600" b="0" i="0" dirty="0">
                <a:solidFill>
                  <a:srgbClr val="FFFFFF"/>
                </a:solidFill>
                <a:effectLst/>
                <a:latin typeface="YAFdJn5d8s0 0"/>
              </a:rPr>
              <a:t>PhD, CSci, MIPEM</a:t>
            </a:r>
            <a:endParaRPr lang="en-GB" sz="1600" dirty="0">
              <a:solidFill>
                <a:srgbClr val="FFFFFF"/>
              </a:solidFill>
              <a:effectLst/>
              <a:latin typeface="YAFdJn5d8s0 0"/>
            </a:endParaRPr>
          </a:p>
          <a:p>
            <a:r>
              <a:rPr lang="en-GB" sz="1600" b="0" i="0" dirty="0">
                <a:solidFill>
                  <a:srgbClr val="FFFFFF"/>
                </a:solidFill>
                <a:effectLst/>
                <a:latin typeface="YAFdJn5d8s0 0"/>
              </a:rPr>
              <a:t>Lead Clinical Scientist, Clinical Engineering</a:t>
            </a:r>
            <a:endParaRPr lang="en-GB" sz="1600" dirty="0">
              <a:solidFill>
                <a:srgbClr val="FFFFFF"/>
              </a:solidFill>
              <a:effectLst/>
              <a:latin typeface="YAFdJn5d8s0 0"/>
            </a:endParaRPr>
          </a:p>
          <a:p>
            <a:r>
              <a:rPr lang="en-GB" sz="1600" b="0" i="0" dirty="0">
                <a:solidFill>
                  <a:srgbClr val="FFFFFF"/>
                </a:solidFill>
                <a:effectLst/>
                <a:latin typeface="YAFdJn5d8s0 0"/>
              </a:rPr>
              <a:t>Sheffield Teaching Hospitals NHS FT</a:t>
            </a:r>
            <a:endParaRPr lang="en-GB" sz="1600" dirty="0">
              <a:solidFill>
                <a:srgbClr val="FFFFFF"/>
              </a:solidFill>
              <a:effectLst/>
              <a:latin typeface="YAFdJn5d8s0 0"/>
            </a:endParaRPr>
          </a:p>
          <a:p>
            <a:r>
              <a:rPr lang="en-GB" sz="1600" b="0" i="0" dirty="0">
                <a:solidFill>
                  <a:srgbClr val="FFFFFF"/>
                </a:solidFill>
                <a:effectLst/>
                <a:latin typeface="YAFdJn5d8s0 0"/>
              </a:rPr>
              <a:t>Chair IPEM’s Clinical Engineering Special Interest Group</a:t>
            </a:r>
            <a:endParaRPr lang="en-GB" sz="1600" dirty="0">
              <a:solidFill>
                <a:srgbClr val="FFFFFF"/>
              </a:solidFill>
              <a:effectLst/>
              <a:latin typeface="YAFdJn5d8s0 0"/>
            </a:endParaRPr>
          </a:p>
        </p:txBody>
      </p:sp>
    </p:spTree>
    <p:extLst>
      <p:ext uri="{BB962C8B-B14F-4D97-AF65-F5344CB8AC3E}">
        <p14:creationId xmlns:p14="http://schemas.microsoft.com/office/powerpoint/2010/main" val="13409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D14C-879A-AA25-6095-395646F4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9753-9EA6-2724-5A58-AE4743EE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the Workforce for the Future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626CEF-20B3-CC1B-2457-567C6F37542A}"/>
              </a:ext>
            </a:extLst>
          </p:cNvPr>
          <p:cNvGraphicFramePr/>
          <p:nvPr/>
        </p:nvGraphicFramePr>
        <p:xfrm>
          <a:off x="214776" y="1377387"/>
          <a:ext cx="11475654" cy="422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226D8-28E4-E7CA-F85E-7F651E50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12BA-01E8-3940-C65F-7F93C545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a Skilled Workforce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6E4149A-8EC0-C6E0-FB2B-02237EA6555E}"/>
              </a:ext>
            </a:extLst>
          </p:cNvPr>
          <p:cNvGraphicFramePr/>
          <p:nvPr/>
        </p:nvGraphicFramePr>
        <p:xfrm>
          <a:off x="573437" y="1337310"/>
          <a:ext cx="10957301" cy="502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ealth &amp; Care Professions Council">
            <a:extLst>
              <a:ext uri="{FF2B5EF4-FFF2-40B4-BE49-F238E27FC236}">
                <a16:creationId xmlns:a16="http://schemas.microsoft.com/office/drawing/2014/main" id="{87127E32-F0C4-6653-5862-8E9C8638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2" y="1900838"/>
            <a:ext cx="1332374" cy="3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1337A6-F595-D218-4BF9-B2B7BA735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08" y="2422398"/>
            <a:ext cx="1474683" cy="4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PEM Logo">
            <a:extLst>
              <a:ext uri="{FF2B5EF4-FFF2-40B4-BE49-F238E27FC236}">
                <a16:creationId xmlns:a16="http://schemas.microsoft.com/office/drawing/2014/main" id="{5F376FFA-EE07-A868-56D0-DAA2ABA1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" y="3113402"/>
            <a:ext cx="1053612" cy="5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- IHEEM">
            <a:extLst>
              <a:ext uri="{FF2B5EF4-FFF2-40B4-BE49-F238E27FC236}">
                <a16:creationId xmlns:a16="http://schemas.microsoft.com/office/drawing/2014/main" id="{73117E2F-D52F-FDB2-A1D3-728F5397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91" y="3065551"/>
            <a:ext cx="663035" cy="6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ivacy policy &amp; disclaimer - IMechE">
            <a:extLst>
              <a:ext uri="{FF2B5EF4-FFF2-40B4-BE49-F238E27FC236}">
                <a16:creationId xmlns:a16="http://schemas.microsoft.com/office/drawing/2014/main" id="{A583D019-1991-44A0-D4A7-1B3DA7A11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8" b="27450"/>
          <a:stretch/>
        </p:blipFill>
        <p:spPr bwMode="auto">
          <a:xfrm>
            <a:off x="780960" y="3892844"/>
            <a:ext cx="1583431" cy="6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Institution of Engineering and Technology - WISE">
            <a:extLst>
              <a:ext uri="{FF2B5EF4-FFF2-40B4-BE49-F238E27FC236}">
                <a16:creationId xmlns:a16="http://schemas.microsoft.com/office/drawing/2014/main" id="{69849C6F-3081-1E12-0913-89D2187D8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9" b="32334"/>
          <a:stretch/>
        </p:blipFill>
        <p:spPr bwMode="auto">
          <a:xfrm>
            <a:off x="1178644" y="4539127"/>
            <a:ext cx="1747282" cy="45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24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B6D7-1AA1-A640-A57C-94E36386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AA26-382E-5AD5-86F2-298C12F2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Skilled Workforce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AFB4D-60C6-734B-A685-FE2B5E2DA244}"/>
              </a:ext>
            </a:extLst>
          </p:cNvPr>
          <p:cNvSpPr/>
          <p:nvPr/>
        </p:nvSpPr>
        <p:spPr>
          <a:xfrm>
            <a:off x="573437" y="1660098"/>
            <a:ext cx="10957301" cy="353780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Aim to: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Deliver technicians, engineers and scientists that can:</a:t>
            </a:r>
          </a:p>
          <a:p>
            <a:pPr marL="742950" lvl="1" indent="-285750" defTabSz="914264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Critically think</a:t>
            </a:r>
          </a:p>
          <a:p>
            <a:pPr marL="742950" lvl="1" indent="-285750" defTabSz="914264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scientific and engineering principles</a:t>
            </a:r>
          </a:p>
          <a:p>
            <a:pPr marL="742950" lvl="1" indent="-285750" defTabSz="914264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Utilise research skills to ‘push the boundaries in medical/clinical engineering’ </a:t>
            </a:r>
          </a:p>
          <a:p>
            <a:pPr marL="742950" lvl="1" indent="-285750" defTabSz="914264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434342"/>
                </a:solidFill>
                <a:latin typeface="Arial"/>
              </a:rPr>
              <a:t>Improve/advance sustainable healthcare</a:t>
            </a:r>
            <a:endParaRPr kumimoji="0" lang="en-GB" sz="2400" b="0" u="none" strike="noStrike" kern="1200" cap="none" spc="0" normalizeH="0" baseline="0" noProof="0" dirty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defTabSz="914264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Put the patient at the centre of everything</a:t>
            </a:r>
          </a:p>
        </p:txBody>
      </p:sp>
    </p:spTree>
    <p:extLst>
      <p:ext uri="{BB962C8B-B14F-4D97-AF65-F5344CB8AC3E}">
        <p14:creationId xmlns:p14="http://schemas.microsoft.com/office/powerpoint/2010/main" val="303655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8FFE-C24F-2E85-E6FB-E3B895ED2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B7C7-D99A-2263-6236-2A57B69D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9F8F27-4CFA-B05C-B5DF-37EAB8B8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6" y="2412013"/>
            <a:ext cx="10957301" cy="203397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Call to Action: </a:t>
            </a:r>
          </a:p>
          <a:p>
            <a:pPr lvl="1"/>
            <a:r>
              <a:rPr lang="en-GB" dirty="0"/>
              <a:t>Recognize the strategic importance of Healthcare Scientists, Clinical Engineers and Clinical Technologists</a:t>
            </a:r>
          </a:p>
          <a:p>
            <a:pPr lvl="1"/>
            <a:r>
              <a:rPr lang="en-GB" dirty="0"/>
              <a:t>Utilise the skills of this workforce to meet current challenges</a:t>
            </a:r>
          </a:p>
          <a:p>
            <a:pPr lvl="1"/>
            <a:r>
              <a:rPr lang="en-GB" dirty="0"/>
              <a:t>Invest in skills, training, and infrastructure to meet future challenges</a:t>
            </a:r>
          </a:p>
          <a:p>
            <a:pPr lvl="1"/>
            <a:r>
              <a:rPr lang="en-GB" dirty="0"/>
              <a:t>Strengthen partnerships between the NHS, industry, and academia</a:t>
            </a:r>
          </a:p>
        </p:txBody>
      </p:sp>
    </p:spTree>
    <p:extLst>
      <p:ext uri="{BB962C8B-B14F-4D97-AF65-F5344CB8AC3E}">
        <p14:creationId xmlns:p14="http://schemas.microsoft.com/office/powerpoint/2010/main" val="106991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9543B-99ED-8B1C-9ADA-4E62DD830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A9548-5755-5265-4ED0-C62F6A790E96}"/>
              </a:ext>
            </a:extLst>
          </p:cNvPr>
          <p:cNvSpPr txBox="1"/>
          <p:nvPr/>
        </p:nvSpPr>
        <p:spPr>
          <a:xfrm>
            <a:off x="694659" y="2567226"/>
            <a:ext cx="1080267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600" b="1" i="0" dirty="0">
                <a:solidFill>
                  <a:srgbClr val="FFFFFF"/>
                </a:solidFill>
                <a:effectLst/>
                <a:latin typeface="YAFdJn5d8s0 0"/>
              </a:rPr>
              <a:t>Thank you for listening</a:t>
            </a:r>
            <a:endParaRPr lang="en-GB" sz="4800" dirty="0">
              <a:solidFill>
                <a:srgbClr val="FFFFFF"/>
              </a:solidFill>
              <a:effectLst/>
              <a:latin typeface="YAFdJn5d8s0 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A0192-3FC2-FE0D-388F-7A1FFBDBAE40}"/>
              </a:ext>
            </a:extLst>
          </p:cNvPr>
          <p:cNvSpPr txBox="1"/>
          <p:nvPr/>
        </p:nvSpPr>
        <p:spPr>
          <a:xfrm>
            <a:off x="4635792" y="4040505"/>
            <a:ext cx="292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dirty="0">
                <a:solidFill>
                  <a:srgbClr val="FFFFFF"/>
                </a:solidFill>
                <a:effectLst/>
                <a:latin typeface="YAFdJn5d8s0 0"/>
              </a:rPr>
              <a:t>Dr Victoria Kidgell</a:t>
            </a:r>
            <a:endParaRPr lang="en-GB" sz="2400" dirty="0">
              <a:solidFill>
                <a:srgbClr val="FFFFFF"/>
              </a:solidFill>
              <a:effectLst/>
              <a:latin typeface="YAFdJn5d8s0 0"/>
            </a:endParaRP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YAFdJn5d8s0 0"/>
              </a:rPr>
              <a:t>v</a:t>
            </a:r>
            <a:r>
              <a:rPr lang="en-GB" sz="1600" b="0" i="0" dirty="0">
                <a:solidFill>
                  <a:srgbClr val="FFFFFF"/>
                </a:solidFill>
                <a:effectLst/>
                <a:latin typeface="YAFdJn5d8s0 0"/>
              </a:rPr>
              <a:t>ictoria.kidgell@nhs.net</a:t>
            </a:r>
            <a:endParaRPr lang="en-GB" sz="1600" dirty="0">
              <a:solidFill>
                <a:srgbClr val="FFFFFF"/>
              </a:solidFill>
              <a:effectLst/>
              <a:latin typeface="YAFdJn5d8s0 0"/>
            </a:endParaRPr>
          </a:p>
        </p:txBody>
      </p:sp>
    </p:spTree>
    <p:extLst>
      <p:ext uri="{BB962C8B-B14F-4D97-AF65-F5344CB8AC3E}">
        <p14:creationId xmlns:p14="http://schemas.microsoft.com/office/powerpoint/2010/main" val="201394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7F2C-1F69-0A4F-9E5B-17FC40E3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IPEM’s Grand Challenges and Emerging Trends</a:t>
            </a: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6731232-52E0-40FB-1273-177565A1E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207676"/>
              </p:ext>
            </p:extLst>
          </p:nvPr>
        </p:nvGraphicFramePr>
        <p:xfrm>
          <a:off x="573437" y="1488558"/>
          <a:ext cx="10957301" cy="4178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590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A75C8-EE81-3A13-B2A1-640B8BE33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A6EE-2F1E-78A9-22FD-1FEC4139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Resilience in the NHS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95189A-315E-B36C-779D-95B0E305BD60}"/>
              </a:ext>
            </a:extLst>
          </p:cNvPr>
          <p:cNvSpPr txBox="1">
            <a:spLocks/>
          </p:cNvSpPr>
          <p:nvPr/>
        </p:nvSpPr>
        <p:spPr>
          <a:xfrm>
            <a:off x="573438" y="1859105"/>
            <a:ext cx="5383400" cy="3340576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Dealing with challenges: </a:t>
            </a:r>
          </a:p>
          <a:p>
            <a:pPr lvl="1"/>
            <a:r>
              <a:rPr lang="en-GB" sz="2000" dirty="0"/>
              <a:t>Workforce challenges</a:t>
            </a:r>
          </a:p>
          <a:p>
            <a:pPr lvl="1"/>
            <a:r>
              <a:rPr lang="en-GB" sz="2000" dirty="0"/>
              <a:t>Pandemics and winter flu epidemics</a:t>
            </a:r>
          </a:p>
          <a:p>
            <a:pPr lvl="1"/>
            <a:r>
              <a:rPr lang="en-GB" sz="2000" dirty="0"/>
              <a:t>Carbon net-zero &amp; sustainability targets </a:t>
            </a:r>
          </a:p>
          <a:p>
            <a:endParaRPr lang="en-GB" sz="2000" b="1" dirty="0"/>
          </a:p>
          <a:p>
            <a:r>
              <a:rPr lang="en-GB" sz="2000" b="1" dirty="0"/>
              <a:t>Obligation to the Public: </a:t>
            </a:r>
          </a:p>
          <a:p>
            <a:pPr lvl="1"/>
            <a:r>
              <a:rPr lang="en-GB" sz="2000" dirty="0"/>
              <a:t>Supporting an ageing population</a:t>
            </a:r>
          </a:p>
          <a:p>
            <a:pPr lvl="1"/>
            <a:r>
              <a:rPr lang="en-GB" sz="2000" dirty="0"/>
              <a:t>Providing high-quality patient-centred care</a:t>
            </a:r>
          </a:p>
          <a:p>
            <a:pPr lvl="1"/>
            <a:r>
              <a:rPr lang="en-GB" sz="2000" dirty="0"/>
              <a:t>Providing healthcare that is available to all</a:t>
            </a:r>
          </a:p>
          <a:p>
            <a:pPr lvl="1"/>
            <a:r>
              <a:rPr lang="en-GB" sz="2000" dirty="0"/>
              <a:t>Removing/reducing healthcare inequalities</a:t>
            </a:r>
          </a:p>
          <a:p>
            <a:endParaRPr lang="en-GB" sz="2000" b="1" dirty="0"/>
          </a:p>
          <a:p>
            <a:pPr lvl="1"/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5" name="Picture 4" descr="Stethoscope and EKG printout">
            <a:extLst>
              <a:ext uri="{FF2B5EF4-FFF2-40B4-BE49-F238E27FC236}">
                <a16:creationId xmlns:a16="http://schemas.microsoft.com/office/drawing/2014/main" id="{9B0927FD-CD10-8592-9CBD-928F64A0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9" r="4" b="5981"/>
          <a:stretch/>
        </p:blipFill>
        <p:spPr>
          <a:xfrm>
            <a:off x="6147338" y="1859105"/>
            <a:ext cx="5383400" cy="334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39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2BD9-0391-85CB-2FAB-F033A6651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81FA-A145-74D8-12BD-A349CCFC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Healthcare Scientists and Clinical Engineers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7B08B84-7FC0-B13D-924E-2FA04EAAD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043391"/>
              </p:ext>
            </p:extLst>
          </p:nvPr>
        </p:nvGraphicFramePr>
        <p:xfrm>
          <a:off x="573437" y="1337310"/>
          <a:ext cx="10957301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417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8CB84-0EE2-6DB4-FD32-21FF003B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F497-7C35-91D5-F343-78F9CA5F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Developments in Medical Devices: Improving Patient Care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9EA7D5-B3F5-6EC2-784F-EF7BD847D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7" y="2012877"/>
            <a:ext cx="5422250" cy="2832245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Enhanced Diagnostics </a:t>
            </a:r>
          </a:p>
          <a:p>
            <a:r>
              <a:rPr lang="en-GB" sz="2400" dirty="0"/>
              <a:t>Personalised Treatment </a:t>
            </a:r>
          </a:p>
          <a:p>
            <a:r>
              <a:rPr lang="en-GB" sz="2400" dirty="0"/>
              <a:t>Remote Monitoring &amp; Telemedicine </a:t>
            </a:r>
          </a:p>
          <a:p>
            <a:r>
              <a:rPr lang="en-GB" sz="2400" dirty="0"/>
              <a:t>Virtual Wards and Hospital at Home</a:t>
            </a:r>
          </a:p>
          <a:p>
            <a:r>
              <a:rPr lang="en-GB" sz="2400" dirty="0"/>
              <a:t>Minimally Invasive Procedures </a:t>
            </a:r>
          </a:p>
          <a:p>
            <a:r>
              <a:rPr lang="en-GB" sz="2400" dirty="0"/>
              <a:t>Automation &amp; AI in Healthcare </a:t>
            </a:r>
          </a:p>
          <a:p>
            <a:r>
              <a:rPr lang="en-GB" sz="2400" dirty="0"/>
              <a:t>Regenerative Medicine</a:t>
            </a:r>
          </a:p>
        </p:txBody>
      </p:sp>
      <p:pic>
        <p:nvPicPr>
          <p:cNvPr id="5" name="Picture 4" descr="Doctors discussing test results">
            <a:extLst>
              <a:ext uri="{FF2B5EF4-FFF2-40B4-BE49-F238E27FC236}">
                <a16:creationId xmlns:a16="http://schemas.microsoft.com/office/drawing/2014/main" id="{CF8A7777-73B0-A7E2-7AAC-C06AF809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912" y="1817451"/>
            <a:ext cx="4835826" cy="32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9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B40F-989D-8C23-FF89-9F8601FCB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82D7-F2E0-867F-29E6-01853300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Developments in Medical Devices: Need for New Skills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0FE798-705F-AC9C-F769-005DAA825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7" y="1552352"/>
            <a:ext cx="6197754" cy="4136065"/>
          </a:xfrm>
        </p:spPr>
        <p:txBody>
          <a:bodyPr>
            <a:normAutofit/>
          </a:bodyPr>
          <a:lstStyle/>
          <a:p>
            <a:r>
              <a:rPr lang="en-GB" sz="2000" b="1" dirty="0"/>
              <a:t>Digital and Data Driven Skills:</a:t>
            </a:r>
          </a:p>
          <a:p>
            <a:pPr lvl="1"/>
            <a:r>
              <a:rPr lang="en-GB" sz="2000" dirty="0"/>
              <a:t>Connectivity</a:t>
            </a:r>
          </a:p>
          <a:p>
            <a:pPr lvl="1"/>
            <a:r>
              <a:rPr lang="en-GB" sz="2000" dirty="0"/>
              <a:t>AI and machine learning</a:t>
            </a:r>
          </a:p>
          <a:p>
            <a:pPr lvl="1"/>
            <a:r>
              <a:rPr lang="en-GB" sz="2000" dirty="0"/>
              <a:t>Data science and big analytics</a:t>
            </a:r>
          </a:p>
          <a:p>
            <a:r>
              <a:rPr lang="en-GB" sz="2000" b="1" dirty="0"/>
              <a:t>Regulatory and Cybersecurity Skills:</a:t>
            </a:r>
          </a:p>
          <a:p>
            <a:pPr lvl="1"/>
            <a:r>
              <a:rPr lang="en-GB" sz="2000" dirty="0"/>
              <a:t>Medical device cybersecurity</a:t>
            </a:r>
          </a:p>
          <a:p>
            <a:pPr lvl="1"/>
            <a:r>
              <a:rPr lang="en-GB" sz="2000" dirty="0"/>
              <a:t>Regulatory affairs and compliance</a:t>
            </a:r>
          </a:p>
          <a:p>
            <a:r>
              <a:rPr lang="en-GB" sz="2000" b="1" dirty="0"/>
              <a:t>Innovation Skills:</a:t>
            </a:r>
          </a:p>
          <a:p>
            <a:pPr lvl="1"/>
            <a:r>
              <a:rPr lang="en-GB" sz="2000" dirty="0"/>
              <a:t>Healthcare technology management</a:t>
            </a:r>
          </a:p>
          <a:p>
            <a:pPr lvl="1"/>
            <a:r>
              <a:rPr lang="en-GB" sz="2000" dirty="0"/>
              <a:t>Technology commercialisation</a:t>
            </a:r>
          </a:p>
          <a:p>
            <a:pPr lvl="1"/>
            <a:r>
              <a:rPr lang="en-GB" sz="2000" dirty="0"/>
              <a:t>Ability to work in multi-disciplinary teams</a:t>
            </a:r>
          </a:p>
        </p:txBody>
      </p:sp>
      <p:pic>
        <p:nvPicPr>
          <p:cNvPr id="5" name="Picture 4" descr="Person wearing mixed reality smartglasses touching transparent screen">
            <a:extLst>
              <a:ext uri="{FF2B5EF4-FFF2-40B4-BE49-F238E27FC236}">
                <a16:creationId xmlns:a16="http://schemas.microsoft.com/office/drawing/2014/main" id="{DFC5935E-2CA5-08BA-A79E-5C7E98B2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7040"/>
          <a:stretch/>
        </p:blipFill>
        <p:spPr>
          <a:xfrm>
            <a:off x="6888656" y="2185797"/>
            <a:ext cx="4465144" cy="277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373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363D1-44DE-4DB5-2493-A46E36F3A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1BD69-85CC-EF0E-527A-720B5F6E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Developments in Medical Devices: Sustainability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2F7645-00C9-3851-2FBE-10CD3EC6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6" y="2185797"/>
            <a:ext cx="5838939" cy="2770768"/>
          </a:xfrm>
        </p:spPr>
        <p:txBody>
          <a:bodyPr>
            <a:normAutofit/>
          </a:bodyPr>
          <a:lstStyle/>
          <a:p>
            <a:r>
              <a:rPr lang="en-GB" sz="2400" dirty="0"/>
              <a:t>Sustainable medical life cycle management</a:t>
            </a:r>
          </a:p>
          <a:p>
            <a:r>
              <a:rPr lang="en-GB" sz="2400" dirty="0"/>
              <a:t>Reduction of hospital carbon footprint</a:t>
            </a:r>
          </a:p>
          <a:p>
            <a:r>
              <a:rPr lang="en-GB" sz="2400" dirty="0"/>
              <a:t>Sustainable medical waste management</a:t>
            </a:r>
          </a:p>
          <a:p>
            <a:r>
              <a:rPr lang="en-GB" sz="2400" dirty="0"/>
              <a:t>Green innovation and research</a:t>
            </a:r>
          </a:p>
          <a:p>
            <a:r>
              <a:rPr lang="en-GB" sz="2400" dirty="0"/>
              <a:t>Policy and advocacy for green healthcare</a:t>
            </a:r>
          </a:p>
        </p:txBody>
      </p:sp>
      <p:pic>
        <p:nvPicPr>
          <p:cNvPr id="5" name="Picture 4" descr="Windmill and Solar Panels">
            <a:extLst>
              <a:ext uri="{FF2B5EF4-FFF2-40B4-BE49-F238E27FC236}">
                <a16:creationId xmlns:a16="http://schemas.microsoft.com/office/drawing/2014/main" id="{C4FCE343-4E83-7A0C-66F4-A4AFDFC1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18" b="4918"/>
          <a:stretch/>
        </p:blipFill>
        <p:spPr>
          <a:xfrm>
            <a:off x="6888656" y="2185797"/>
            <a:ext cx="4465144" cy="277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2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D6D5-290F-F7AC-4733-58697014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9951-3D5F-97F9-0700-252CA7B6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Innovations on the Horizon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7FF777-B6E7-522B-2D3A-3F7B36700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7" y="1548142"/>
            <a:ext cx="5610194" cy="3992579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Advancements in Medical Devices: </a:t>
            </a:r>
          </a:p>
          <a:p>
            <a:pPr lvl="1"/>
            <a:r>
              <a:rPr lang="en-GB" dirty="0"/>
              <a:t>Smart wearable devices </a:t>
            </a:r>
          </a:p>
          <a:p>
            <a:pPr lvl="1"/>
            <a:r>
              <a:rPr lang="en-GB" dirty="0"/>
              <a:t>Portable diagnostic tools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AI-Driven Solutions: </a:t>
            </a:r>
          </a:p>
          <a:p>
            <a:pPr lvl="1"/>
            <a:r>
              <a:rPr lang="en-GB" dirty="0"/>
              <a:t>Predictive models </a:t>
            </a:r>
          </a:p>
          <a:p>
            <a:pPr lvl="1"/>
            <a:r>
              <a:rPr lang="en-GB" dirty="0"/>
              <a:t>AI-powered surgical robotics</a:t>
            </a:r>
          </a:p>
          <a:p>
            <a:pPr lvl="1"/>
            <a:r>
              <a:rPr lang="en-GB" dirty="0"/>
              <a:t>Precision therapy planning.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Sustainability-Focused Technologies: </a:t>
            </a:r>
          </a:p>
          <a:p>
            <a:pPr lvl="1"/>
            <a:r>
              <a:rPr lang="en-GB" dirty="0"/>
              <a:t>Renewable energy sources </a:t>
            </a:r>
          </a:p>
          <a:p>
            <a:pPr lvl="1"/>
            <a:r>
              <a:rPr lang="en-GB" dirty="0"/>
              <a:t>Biodegradable materials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Industry and Academia Partnerships: </a:t>
            </a:r>
          </a:p>
          <a:p>
            <a:pPr lvl="1"/>
            <a:r>
              <a:rPr lang="en-GB" dirty="0"/>
              <a:t>Collaborative research </a:t>
            </a:r>
          </a:p>
        </p:txBody>
      </p:sp>
      <p:pic>
        <p:nvPicPr>
          <p:cNvPr id="8" name="Picture 7" descr="Brain inside a lightbulb concept">
            <a:extLst>
              <a:ext uri="{FF2B5EF4-FFF2-40B4-BE49-F238E27FC236}">
                <a16:creationId xmlns:a16="http://schemas.microsoft.com/office/drawing/2014/main" id="{47C9E133-9E27-0EFD-44B3-D659520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1" y="1685289"/>
            <a:ext cx="5231131" cy="34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9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1C920-D37F-3743-B178-50DC19120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9EB0-3A55-078A-94B5-7AB4DA49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Artificial Intelligence in the NHS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776F1E-CA20-7F61-4354-3018028E0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37" y="1697048"/>
            <a:ext cx="7290041" cy="3463901"/>
          </a:xfrm>
        </p:spPr>
        <p:txBody>
          <a:bodyPr>
            <a:normAutofit/>
          </a:bodyPr>
          <a:lstStyle/>
          <a:p>
            <a:r>
              <a:rPr lang="en-GB" sz="2400" b="1" dirty="0"/>
              <a:t>Considerations: </a:t>
            </a:r>
          </a:p>
          <a:p>
            <a:pPr lvl="1"/>
            <a:r>
              <a:rPr lang="en-GB" sz="2000" dirty="0"/>
              <a:t>Can aid diagnosis </a:t>
            </a:r>
          </a:p>
          <a:p>
            <a:pPr lvl="1"/>
            <a:r>
              <a:rPr lang="en-GB" sz="2000" dirty="0"/>
              <a:t>Provides opportunity to optimise processes</a:t>
            </a:r>
          </a:p>
          <a:p>
            <a:pPr lvl="1"/>
            <a:r>
              <a:rPr lang="en-GB" sz="2000" dirty="0"/>
              <a:t>Workforce skills to interpret, train and critically challenge</a:t>
            </a:r>
            <a:endParaRPr lang="en-GB" sz="2000" b="1" dirty="0"/>
          </a:p>
          <a:p>
            <a:pPr lvl="1"/>
            <a:r>
              <a:rPr lang="en-GB" sz="2000" dirty="0"/>
              <a:t>AI does not have empathy or compassion</a:t>
            </a:r>
          </a:p>
          <a:p>
            <a:pPr lvl="1"/>
            <a:r>
              <a:rPr lang="en-GB" sz="2000" dirty="0"/>
              <a:t>Importance of data</a:t>
            </a:r>
          </a:p>
          <a:p>
            <a:pPr lvl="2"/>
            <a:r>
              <a:rPr lang="en-GB" sz="1800" dirty="0"/>
              <a:t>Training data</a:t>
            </a:r>
          </a:p>
          <a:p>
            <a:pPr lvl="2"/>
            <a:r>
              <a:rPr lang="en-GB" sz="1800" dirty="0"/>
              <a:t>Testing data</a:t>
            </a:r>
          </a:p>
          <a:p>
            <a:pPr lvl="2"/>
            <a:r>
              <a:rPr lang="en-GB" sz="1800" dirty="0"/>
              <a:t>Representative of population</a:t>
            </a:r>
          </a:p>
          <a:p>
            <a:pPr lvl="1"/>
            <a:r>
              <a:rPr lang="en-GB" sz="2000" dirty="0"/>
              <a:t>Storage, ownership and security of data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7" name="Picture 6" descr="Angle view of circuit shaped like a brain">
            <a:extLst>
              <a:ext uri="{FF2B5EF4-FFF2-40B4-BE49-F238E27FC236}">
                <a16:creationId xmlns:a16="http://schemas.microsoft.com/office/drawing/2014/main" id="{407E400F-6653-723A-F8A7-33094D41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477" y="2151844"/>
            <a:ext cx="3667260" cy="25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6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d11637-a397-4899-b71b-5b2a5fba29a9">
      <Terms xmlns="http://schemas.microsoft.com/office/infopath/2007/PartnerControls"/>
    </lcf76f155ced4ddcb4097134ff3c332f>
    <TaxCatchAll xmlns="b7bd1ed6-a1ed-4b79-a60a-fb8a6161f1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9E5EA831D58E4BAC69BC1E25541FB4" ma:contentTypeVersion="20" ma:contentTypeDescription="Create a new document." ma:contentTypeScope="" ma:versionID="2c0c4c6baf94d60477c99a40feb5b3f4">
  <xsd:schema xmlns:xsd="http://www.w3.org/2001/XMLSchema" xmlns:xs="http://www.w3.org/2001/XMLSchema" xmlns:p="http://schemas.microsoft.com/office/2006/metadata/properties" xmlns:ns2="10d11637-a397-4899-b71b-5b2a5fba29a9" xmlns:ns3="b7bd1ed6-a1ed-4b79-a60a-fb8a6161f1e8" targetNamespace="http://schemas.microsoft.com/office/2006/metadata/properties" ma:root="true" ma:fieldsID="12cf9156d74908d2d01598b43a0c8721" ns2:_="" ns3:_="">
    <xsd:import namespace="10d11637-a397-4899-b71b-5b2a5fba29a9"/>
    <xsd:import namespace="b7bd1ed6-a1ed-4b79-a60a-fb8a6161f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11637-a397-4899-b71b-5b2a5fba29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7dd8c6f-ff6e-48a7-a63e-9364c4531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d1ed6-a1ed-4b79-a60a-fb8a6161f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932e5f7-99b6-4d26-9c67-0a3b3b68c91c}" ma:internalName="TaxCatchAll" ma:showField="CatchAllData" ma:web="b7bd1ed6-a1ed-4b79-a60a-fb8a6161f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3E441D-3959-4C74-A127-0565428DAFCE}">
  <ds:schemaRefs>
    <ds:schemaRef ds:uri="10d11637-a397-4899-b71b-5b2a5fba29a9"/>
    <ds:schemaRef ds:uri="b7bd1ed6-a1ed-4b79-a60a-fb8a6161f1e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0EE607-4C29-4041-8F38-F749815B288F}">
  <ds:schemaRefs>
    <ds:schemaRef ds:uri="10d11637-a397-4899-b71b-5b2a5fba29a9"/>
    <ds:schemaRef ds:uri="b7bd1ed6-a1ed-4b79-a60a-fb8a6161f1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998536-D44D-4192-B8B0-DD17DA0AAA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1511</Words>
  <Application>Microsoft Office PowerPoint</Application>
  <PresentationFormat>Widescreen</PresentationFormat>
  <Paragraphs>238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Moderat-Black</vt:lpstr>
      <vt:lpstr>Moderat-Bold</vt:lpstr>
      <vt:lpstr>Moderat-Light</vt:lpstr>
      <vt:lpstr>Moderat-Medium</vt:lpstr>
      <vt:lpstr>YAFdJn5d8s0 0</vt:lpstr>
      <vt:lpstr>Office Theme</vt:lpstr>
      <vt:lpstr>PowerPoint Presentation</vt:lpstr>
      <vt:lpstr>IPEM’s Grand Challenges and Emerging Trends</vt:lpstr>
      <vt:lpstr>Building Resilience in the NHS</vt:lpstr>
      <vt:lpstr>The Role of Healthcare Scientists and Clinical Engineers</vt:lpstr>
      <vt:lpstr>Developments in Medical Devices: Improving Patient Care</vt:lpstr>
      <vt:lpstr>Developments in Medical Devices: Need for New Skills</vt:lpstr>
      <vt:lpstr>Developments in Medical Devices: Sustainability</vt:lpstr>
      <vt:lpstr>Innovations on the Horizon</vt:lpstr>
      <vt:lpstr>Artificial Intelligence in the NHS</vt:lpstr>
      <vt:lpstr>Preparing the Workforce for the Future</vt:lpstr>
      <vt:lpstr>Developing a Skilled Workforce</vt:lpstr>
      <vt:lpstr>Skilled Workforce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Kelly</dc:creator>
  <cp:lastModifiedBy>KIDGELL, Victoria (SHEFFIELD TEACHING HOSPITALS NHS FOUNDATION TRUST)</cp:lastModifiedBy>
  <cp:revision>30</cp:revision>
  <dcterms:created xsi:type="dcterms:W3CDTF">2021-04-20T13:19:50Z</dcterms:created>
  <dcterms:modified xsi:type="dcterms:W3CDTF">2025-02-10T08:54:00Z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0x010100909E5EA831D58E4BAC69BC1E25541FB4</vt:lpwstr>
  </property>
  <property fmtid="{D5CDD505-2E9C-101B-9397-08002B2CF9AE}" pid="3" name="MediaServiceImageTags">
    <vt:lpwstr/>
  </property>
</Properties>
</file>